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0.xml" ContentType="application/vnd.openxmlformats-officedocument.theme+xml"/>
  <Override PartName="/ppt/theme/theme41.xml" ContentType="application/vnd.openxmlformats-officedocument.theme+xml"/>
  <Override PartName="/ppt/theme/theme42.xml" ContentType="application/vnd.openxmlformats-officedocument.theme+xml"/>
  <Override PartName="/ppt/theme/theme43.xml" ContentType="application/vnd.openxmlformats-officedocument.theme+xml"/>
  <Override PartName="/ppt/theme/theme44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7.xml" ContentType="application/vnd.openxmlformats-officedocument.theme+xml"/>
  <Override PartName="/ppt/slideLayouts/slideLayout36.xml" ContentType="application/vnd.openxmlformats-officedocument.presentationml.slideLayout+xml"/>
  <Override PartName="/ppt/theme/theme48.xml" ContentType="application/vnd.openxmlformats-officedocument.theme+xml"/>
  <Override PartName="/ppt/slideLayouts/slideLayout37.xml" ContentType="application/vnd.openxmlformats-officedocument.presentationml.slideLayout+xml"/>
  <Override PartName="/ppt/theme/theme49.xml" ContentType="application/vnd.openxmlformats-officedocument.theme+xml"/>
  <Override PartName="/ppt/theme/theme50.xml" ContentType="application/vnd.openxmlformats-officedocument.theme+xml"/>
  <Override PartName="/ppt/theme/theme5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7" r:id="rId1"/>
    <p:sldMasterId id="2147483819" r:id="rId2"/>
    <p:sldMasterId id="2147483867" r:id="rId3"/>
    <p:sldMasterId id="2147483915" r:id="rId4"/>
    <p:sldMasterId id="2147483933" r:id="rId5"/>
    <p:sldMasterId id="2147483935" r:id="rId6"/>
    <p:sldMasterId id="2147483959" r:id="rId7"/>
    <p:sldMasterId id="2147483961" r:id="rId8"/>
    <p:sldMasterId id="2147483963" r:id="rId9"/>
    <p:sldMasterId id="2147483965" r:id="rId10"/>
    <p:sldMasterId id="2147483967" r:id="rId11"/>
    <p:sldMasterId id="2147483969" r:id="rId12"/>
    <p:sldMasterId id="2147483971" r:id="rId13"/>
    <p:sldMasterId id="2147483973" r:id="rId14"/>
    <p:sldMasterId id="2147483975" r:id="rId15"/>
    <p:sldMasterId id="2147483977" r:id="rId16"/>
    <p:sldMasterId id="2147483979" r:id="rId17"/>
    <p:sldMasterId id="2147483983" r:id="rId18"/>
    <p:sldMasterId id="2147483985" r:id="rId19"/>
    <p:sldMasterId id="2147483987" r:id="rId20"/>
    <p:sldMasterId id="2147483989" r:id="rId21"/>
    <p:sldMasterId id="2147483991" r:id="rId22"/>
    <p:sldMasterId id="2147483993" r:id="rId23"/>
    <p:sldMasterId id="2147483995" r:id="rId24"/>
    <p:sldMasterId id="2147483997" r:id="rId25"/>
    <p:sldMasterId id="2147483999" r:id="rId26"/>
    <p:sldMasterId id="2147484003" r:id="rId27"/>
    <p:sldMasterId id="2147484005" r:id="rId28"/>
    <p:sldMasterId id="2147484007" r:id="rId29"/>
    <p:sldMasterId id="2147484009" r:id="rId30"/>
    <p:sldMasterId id="2147484011" r:id="rId31"/>
    <p:sldMasterId id="2147484013" r:id="rId32"/>
    <p:sldMasterId id="2147484015" r:id="rId33"/>
    <p:sldMasterId id="2147484017" r:id="rId34"/>
    <p:sldMasterId id="2147484019" r:id="rId35"/>
    <p:sldMasterId id="2147484021" r:id="rId36"/>
    <p:sldMasterId id="2147484023" r:id="rId37"/>
    <p:sldMasterId id="2147484025" r:id="rId38"/>
    <p:sldMasterId id="2147484031" r:id="rId39"/>
    <p:sldMasterId id="2147484033" r:id="rId40"/>
    <p:sldMasterId id="2147484037" r:id="rId41"/>
    <p:sldMasterId id="2147484039" r:id="rId42"/>
    <p:sldMasterId id="2147484041" r:id="rId43"/>
    <p:sldMasterId id="2147484043" r:id="rId44"/>
    <p:sldMasterId id="2147484045" r:id="rId45"/>
    <p:sldMasterId id="2147484047" r:id="rId46"/>
    <p:sldMasterId id="2147484049" r:id="rId47"/>
    <p:sldMasterId id="2147484074" r:id="rId48"/>
    <p:sldMasterId id="2147484077" r:id="rId49"/>
  </p:sldMasterIdLst>
  <p:notesMasterIdLst>
    <p:notesMasterId r:id="rId61"/>
  </p:notesMasterIdLst>
  <p:handoutMasterIdLst>
    <p:handoutMasterId r:id="rId62"/>
  </p:handoutMasterIdLst>
  <p:sldIdLst>
    <p:sldId id="421" r:id="rId50"/>
    <p:sldId id="422" r:id="rId51"/>
    <p:sldId id="423" r:id="rId52"/>
    <p:sldId id="656" r:id="rId53"/>
    <p:sldId id="426" r:id="rId54"/>
    <p:sldId id="438" r:id="rId55"/>
    <p:sldId id="439" r:id="rId56"/>
    <p:sldId id="440" r:id="rId57"/>
    <p:sldId id="441" r:id="rId58"/>
    <p:sldId id="442" r:id="rId59"/>
    <p:sldId id="443" r:id="rId60"/>
  </p:sldIdLst>
  <p:sldSz cx="10688638" cy="7562850"/>
  <p:notesSz cx="6797675" cy="9928225"/>
  <p:custShowLst>
    <p:custShow name="Tilpasset fremvisning 1" id="0">
      <p:sldLst/>
    </p:custShow>
  </p:custShowLst>
  <p:defaultTextStyle>
    <a:defPPr>
      <a:defRPr lang="nb-NO"/>
    </a:defPPr>
    <a:lvl1pPr marL="0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8DA5"/>
    <a:srgbClr val="086B8E"/>
    <a:srgbClr val="159CB7"/>
    <a:srgbClr val="DF7A0B"/>
    <a:srgbClr val="18B6D6"/>
    <a:srgbClr val="1786AD"/>
    <a:srgbClr val="918001"/>
    <a:srgbClr val="C2AB02"/>
    <a:srgbClr val="FBDD03"/>
    <a:srgbClr val="D3C0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92" autoAdjust="0"/>
    <p:restoredTop sz="85240" autoAdjust="0"/>
  </p:normalViewPr>
  <p:slideViewPr>
    <p:cSldViewPr snapToGrid="0" snapToObjects="1">
      <p:cViewPr varScale="1">
        <p:scale>
          <a:sx n="49" d="100"/>
          <a:sy n="49" d="100"/>
        </p:scale>
        <p:origin x="1392" y="44"/>
      </p:cViewPr>
      <p:guideLst>
        <p:guide orient="horz" pos="2382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Master" Target="slideMasters/slideMaster39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50" Type="http://schemas.openxmlformats.org/officeDocument/2006/relationships/slide" Target="slides/slide1.xml"/><Relationship Id="rId55" Type="http://schemas.openxmlformats.org/officeDocument/2006/relationships/slide" Target="slides/slide6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5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53" Type="http://schemas.openxmlformats.org/officeDocument/2006/relationships/slide" Target="slides/slide4.xml"/><Relationship Id="rId58" Type="http://schemas.openxmlformats.org/officeDocument/2006/relationships/slide" Target="slides/slide9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Master" Target="slideMasters/slideMaster49.xml"/><Relationship Id="rId57" Type="http://schemas.openxmlformats.org/officeDocument/2006/relationships/slide" Target="slides/slide8.xml"/><Relationship Id="rId61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" Target="slides/slide3.xml"/><Relationship Id="rId60" Type="http://schemas.openxmlformats.org/officeDocument/2006/relationships/slide" Target="slides/slide11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Master" Target="slideMasters/slideMaster48.xml"/><Relationship Id="rId56" Type="http://schemas.openxmlformats.org/officeDocument/2006/relationships/slide" Target="slides/slide7.xml"/><Relationship Id="rId6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Master" Target="slideMasters/slideMaster46.xml"/><Relationship Id="rId59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0CB59-F463-4466-898B-577A20783668}" type="datetimeFigureOut">
              <a:rPr lang="en-GB" smtClean="0"/>
              <a:t>23/05/2018</a:t>
            </a:fld>
            <a:endParaRPr lang="en-GB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143A6-C12C-49A9-BBEF-A330CD242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830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E90A7-63D4-4056-8FE2-3360D3A144D9}" type="datetimeFigureOut">
              <a:rPr lang="en-GB" smtClean="0"/>
              <a:t>23/05/2018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4538"/>
            <a:ext cx="52609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F2CE7-5086-4DE3-A51B-BEA126ED30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179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rgbClr val="000000"/>
                </a:solidFill>
              </a:rPr>
              <a:t>Vær aktiv</a:t>
            </a:r>
          </a:p>
          <a:p>
            <a:endParaRPr lang="nb-NO" i="1" dirty="0">
              <a:solidFill>
                <a:srgbClr val="000000"/>
              </a:solidFill>
            </a:endParaRPr>
          </a:p>
          <a:p>
            <a:r>
              <a:rPr lang="nb-NO" i="1" dirty="0">
                <a:solidFill>
                  <a:srgbClr val="000000"/>
                </a:solidFill>
              </a:rPr>
              <a:t>Nå skal vi snakke om det å være aktiv. Det vi si å være i bevegelse</a:t>
            </a:r>
            <a:r>
              <a:rPr lang="nb-NO" dirty="0">
                <a:solidFill>
                  <a:srgbClr val="000000"/>
                </a:solidFill>
              </a:rPr>
              <a:t>.</a:t>
            </a:r>
          </a:p>
          <a:p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8292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Hvorfor skal du være aktiv?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Å spise usunn mat, drikke brus og saft er ikke bra for kroppen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Å sitte mye stille er ikke bra for kroppen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Du kan bli overvektig*. Dette kan føre til sykdom.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Det er lurt å sette grenser for deg selv og barnet ditt hvor lenge dere skal sitte å spille, eller se på TV. </a:t>
            </a:r>
            <a:endParaRPr lang="en-GB" i="1" dirty="0">
              <a:solidFill>
                <a:schemeClr val="bg1"/>
              </a:solidFill>
            </a:endParaRPr>
          </a:p>
          <a:p>
            <a:endParaRPr lang="nb-NO" i="1" dirty="0"/>
          </a:p>
          <a:p>
            <a:r>
              <a:rPr lang="nb-NO" i="1" dirty="0">
                <a:solidFill>
                  <a:schemeClr val="bg1"/>
                </a:solidFill>
              </a:rPr>
              <a:t>Ser du mye på tv? Spiller du mye dataspill?</a:t>
            </a:r>
          </a:p>
          <a:p>
            <a:endParaRPr lang="nb-NO" dirty="0"/>
          </a:p>
          <a:p>
            <a:r>
              <a:rPr lang="nb-NO" dirty="0">
                <a:solidFill>
                  <a:schemeClr val="bg1"/>
                </a:solidFill>
              </a:rPr>
              <a:t>*Overvektig = du veier mer enn det som er anbefalt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479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Oppsummering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i="1" dirty="0">
                <a:solidFill>
                  <a:schemeClr val="bg1"/>
                </a:solidFill>
              </a:rPr>
              <a:t>Hva hvi snakket om i dag?</a:t>
            </a:r>
          </a:p>
          <a:p>
            <a:r>
              <a:rPr lang="nb-NO" i="1" dirty="0">
                <a:solidFill>
                  <a:schemeClr val="bg1"/>
                </a:solidFill>
              </a:rPr>
              <a:t>ar Snakk sammen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Har du fått noen ideer til hvordan du kan være aktiv?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Hva kan du gjøre for å være (mer) aktiv?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694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Hvordan kan du være aktiv?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La oss snakke om å være aktiv. </a:t>
            </a:r>
          </a:p>
          <a:p>
            <a:r>
              <a:rPr lang="nb-NO" i="1" dirty="0">
                <a:solidFill>
                  <a:schemeClr val="bg1"/>
                </a:solidFill>
              </a:rPr>
              <a:t>Det er anbefalt at vi er aktive minst 30 minutter hver dag.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Hva kan vi gjøre for å være aktive?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Hva liker du å gjøre?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Her er noen eksempler: </a:t>
            </a:r>
            <a:endParaRPr lang="en-GB" i="1" dirty="0">
              <a:solidFill>
                <a:schemeClr val="bg1"/>
              </a:solidFill>
            </a:endParaRPr>
          </a:p>
          <a:p>
            <a:pPr defTabSz="914400">
              <a:defRPr/>
            </a:pPr>
            <a:endParaRPr lang="en-GB" i="1" dirty="0">
              <a:solidFill>
                <a:schemeClr val="bg1"/>
              </a:solidFill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  <a:defRPr/>
            </a:pPr>
            <a:r>
              <a:rPr lang="nb-NO" i="1" dirty="0">
                <a:solidFill>
                  <a:schemeClr val="bg1"/>
                </a:solidFill>
              </a:rPr>
              <a:t>Du gå trappen når det går an</a:t>
            </a:r>
          </a:p>
          <a:p>
            <a:pPr marL="342900" indent="-342900" defTabSz="914400">
              <a:buFont typeface="Arial" panose="020B0604020202020204" pitchFamily="34" charset="0"/>
              <a:buChar char="•"/>
              <a:defRPr/>
            </a:pPr>
            <a:r>
              <a:rPr lang="nb-NO" i="1" dirty="0">
                <a:solidFill>
                  <a:schemeClr val="bg1"/>
                </a:solidFill>
              </a:rPr>
              <a:t>Du kan danse</a:t>
            </a:r>
          </a:p>
          <a:p>
            <a:endParaRPr lang="en-GB" i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128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Hvordan kan du være aktiv utendørs?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Du kan gå eller løpe en tur i parken.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Du kan gå når du tar barna til skole eller barnehage.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Hva liker du å gjøre for å være aktiv?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Andre eksempler: </a:t>
            </a:r>
          </a:p>
          <a:p>
            <a:r>
              <a:rPr lang="nb-NO" i="1" dirty="0">
                <a:solidFill>
                  <a:schemeClr val="bg1"/>
                </a:solidFill>
              </a:rPr>
              <a:t>Gå til butikken, gå på besøk til venn/venninne, sykle tur, hagearbeid</a:t>
            </a:r>
            <a:endParaRPr lang="en-GB" i="1" dirty="0">
              <a:solidFill>
                <a:schemeClr val="bg1"/>
              </a:solidFill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960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Hva gjør du hvis det er glatt på bakken?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Her i Norge kan det bli glatt på bakken om vinteren. </a:t>
            </a:r>
          </a:p>
          <a:p>
            <a:r>
              <a:rPr lang="nb-NO" i="1" dirty="0">
                <a:solidFill>
                  <a:schemeClr val="bg1"/>
                </a:solidFill>
              </a:rPr>
              <a:t>Da er det lett å ramle og slå seg. </a:t>
            </a:r>
          </a:p>
          <a:p>
            <a:r>
              <a:rPr lang="nb-NO" i="1" dirty="0">
                <a:solidFill>
                  <a:schemeClr val="bg1"/>
                </a:solidFill>
              </a:rPr>
              <a:t>For å  unngå å ramle er det mange som kjøper brodder til skoene sine.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Har du prøvd brodder? </a:t>
            </a:r>
            <a:endParaRPr lang="en-GB" i="1" dirty="0">
              <a:solidFill>
                <a:schemeClr val="bg1"/>
              </a:solidFill>
            </a:endParaRP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960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Hvordan kan du være aktiv innendørs?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Du kan gjøre husarbeid</a:t>
            </a: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Du kan svømme i svømmehallen</a:t>
            </a: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Du kan trene på et treningssenter</a:t>
            </a:r>
          </a:p>
          <a:p>
            <a:pPr defTabSz="914400">
              <a:defRPr/>
            </a:pPr>
            <a:endParaRPr lang="nb-NO" i="1" dirty="0">
              <a:solidFill>
                <a:schemeClr val="bg1"/>
              </a:solidFill>
            </a:endParaRP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Er du glad i å svømme? </a:t>
            </a:r>
            <a:br>
              <a:rPr lang="nb-NO" i="1" dirty="0">
                <a:solidFill>
                  <a:schemeClr val="bg1"/>
                </a:solidFill>
              </a:rPr>
            </a:br>
            <a:r>
              <a:rPr lang="nb-NO" i="1" dirty="0">
                <a:solidFill>
                  <a:schemeClr val="bg1"/>
                </a:solidFill>
              </a:rPr>
              <a:t>Er det noe treningssenter i nærheten av der du bor?</a:t>
            </a: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Hva liker du å gjøre for å være aktiv innendørs?</a:t>
            </a:r>
          </a:p>
          <a:p>
            <a:pPr defTabSz="914400">
              <a:defRPr/>
            </a:pPr>
            <a:endParaRPr lang="nb-NO" i="1" dirty="0">
              <a:solidFill>
                <a:schemeClr val="bg1"/>
              </a:solidFill>
            </a:endParaRPr>
          </a:p>
          <a:p>
            <a:pPr defTabSz="914400">
              <a:defRPr/>
            </a:pPr>
            <a:endParaRPr lang="nb-NO" i="1" dirty="0">
              <a:solidFill>
                <a:schemeClr val="bg1"/>
              </a:solidFill>
            </a:endParaRP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Det finnes mange tilbud slik at hvis du er kvinne så kan du trene med andre kvinner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441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Hvorfor skal vi være aktive?</a:t>
            </a:r>
          </a:p>
          <a:p>
            <a:endParaRPr lang="nb-NO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Snakk sammen i klassen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712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Hvorfor skal du være aktiv?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Å være aktiv er bra for hodet og hjernen din. </a:t>
            </a:r>
          </a:p>
          <a:p>
            <a:r>
              <a:rPr lang="nb-NO" i="1" dirty="0">
                <a:solidFill>
                  <a:schemeClr val="bg1"/>
                </a:solidFill>
              </a:rPr>
              <a:t>Du blir glad av å være aktiv. </a:t>
            </a:r>
          </a:p>
          <a:p>
            <a:endParaRPr lang="nb-NO" dirty="0">
              <a:solidFill>
                <a:schemeClr val="bg1"/>
              </a:solidFill>
            </a:endParaRPr>
          </a:p>
          <a:p>
            <a:r>
              <a:rPr lang="nb-NO" dirty="0">
                <a:solidFill>
                  <a:schemeClr val="bg1"/>
                </a:solidFill>
              </a:rPr>
              <a:t>(Mer avansert: Hjernen lager stoffer som gjør deg glad / hjernen produserer hormoner som gjør deg glad).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Du klarer å følge bedre med på skolen eller jobben. </a:t>
            </a: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Når du er aktiv møter du andre. </a:t>
            </a:r>
          </a:p>
          <a:p>
            <a:r>
              <a:rPr lang="nb-NO" i="1" dirty="0">
                <a:solidFill>
                  <a:schemeClr val="bg1"/>
                </a:solidFill>
              </a:rPr>
              <a:t>Du orker mer når du er aktiv hver dag.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71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Hvorfor skal du være aktiv?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dirty="0">
                <a:solidFill>
                  <a:schemeClr val="bg1"/>
                </a:solidFill>
              </a:rPr>
              <a:t>Denne sliden er tilegnet mental helse</a:t>
            </a:r>
            <a:r>
              <a:rPr lang="nb-NO" baseline="0" dirty="0">
                <a:solidFill>
                  <a:schemeClr val="bg1"/>
                </a:solidFill>
              </a:rPr>
              <a:t> </a:t>
            </a:r>
            <a:r>
              <a:rPr lang="nb-NO" dirty="0">
                <a:solidFill>
                  <a:schemeClr val="bg1"/>
                </a:solidFill>
              </a:rPr>
              <a:t>uten at man skal gå veldig inn på temaet. </a:t>
            </a:r>
          </a:p>
          <a:p>
            <a:endParaRPr lang="nb-NO" dirty="0">
              <a:solidFill>
                <a:schemeClr val="bg1"/>
              </a:solidFill>
            </a:endParaRPr>
          </a:p>
          <a:p>
            <a:r>
              <a:rPr lang="nb-NO" dirty="0">
                <a:solidFill>
                  <a:schemeClr val="bg1"/>
                </a:solidFill>
              </a:rPr>
              <a:t>Under følger noen forslag til typiske situasjoner: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Noen dager er du sur og lei. </a:t>
            </a:r>
          </a:p>
          <a:p>
            <a:pPr defTabSz="914400">
              <a:defRPr/>
            </a:pPr>
            <a:r>
              <a:rPr lang="nb-NO" i="1" dirty="0">
                <a:solidFill>
                  <a:schemeClr val="bg1"/>
                </a:solidFill>
              </a:rPr>
              <a:t>-  Når du er aktiv blir du glad. Det gir deg energi. </a:t>
            </a:r>
          </a:p>
          <a:p>
            <a:pPr defTabSz="914400">
              <a:defRPr/>
            </a:pPr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Noen dager er det vanskelig å følge med på skolen/jobben.  </a:t>
            </a:r>
          </a:p>
          <a:p>
            <a:r>
              <a:rPr lang="nb-NO" i="1" dirty="0">
                <a:solidFill>
                  <a:schemeClr val="bg1"/>
                </a:solidFill>
              </a:rPr>
              <a:t>-  Når du er aktiv klarer du å følge bedre med.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Du kan være bekymret for barna mine.   </a:t>
            </a:r>
          </a:p>
          <a:p>
            <a:r>
              <a:rPr lang="nb-NO" i="1" dirty="0">
                <a:solidFill>
                  <a:schemeClr val="bg1"/>
                </a:solidFill>
              </a:rPr>
              <a:t>- Når du er aktiv bekymrer du deg mindre. </a:t>
            </a:r>
          </a:p>
          <a:p>
            <a:endParaRPr lang="nb-NO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Du tenker mye og vet ikke hva du skal gjøre.  </a:t>
            </a:r>
          </a:p>
          <a:p>
            <a:r>
              <a:rPr lang="nb-NO" i="1" dirty="0">
                <a:solidFill>
                  <a:schemeClr val="bg1"/>
                </a:solidFill>
              </a:rPr>
              <a:t>- Når du er aktiv er du ikke så nedstemt/lei deg. </a:t>
            </a:r>
          </a:p>
          <a:p>
            <a:pPr marL="342900" indent="-342900">
              <a:buFontTx/>
              <a:buChar char="-"/>
            </a:pPr>
            <a:r>
              <a:rPr lang="nb-NO" i="1" dirty="0">
                <a:solidFill>
                  <a:schemeClr val="bg1"/>
                </a:solidFill>
              </a:rPr>
              <a:t>Når du er aktiv følger du deg sterk. Kroppen og hodet fungerer bedre.</a:t>
            </a:r>
            <a:r>
              <a:rPr lang="nb-NO" i="1" dirty="0"/>
              <a:t>.</a:t>
            </a:r>
          </a:p>
          <a:p>
            <a:pPr marL="342900" indent="-342900">
              <a:buFontTx/>
              <a:buChar char="-"/>
            </a:pPr>
            <a:endParaRPr lang="nb-NO" i="1" dirty="0"/>
          </a:p>
          <a:p>
            <a:pPr marL="342900" indent="-342900">
              <a:buFontTx/>
              <a:buChar char="-"/>
            </a:pPr>
            <a:r>
              <a:rPr lang="nb-NO" i="1" dirty="0">
                <a:solidFill>
                  <a:schemeClr val="bg1"/>
                </a:solidFill>
              </a:rPr>
              <a:t>Kjenner du deg igjen i noe av dette?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795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i="1" dirty="0">
                <a:solidFill>
                  <a:schemeClr val="bg1"/>
                </a:solidFill>
              </a:rPr>
              <a:t>Hvorfor skal du være aktiv?</a:t>
            </a:r>
          </a:p>
          <a:p>
            <a:endParaRPr lang="nb-NO" b="1" i="1" dirty="0">
              <a:solidFill>
                <a:schemeClr val="bg1"/>
              </a:solidFill>
            </a:endParaRPr>
          </a:p>
          <a:p>
            <a:r>
              <a:rPr lang="nb-NO" i="1" dirty="0">
                <a:solidFill>
                  <a:schemeClr val="bg1"/>
                </a:solidFill>
              </a:rPr>
              <a:t>Å være aktiv kan gjøre at smertene i kroppen blir mindre</a:t>
            </a:r>
          </a:p>
          <a:p>
            <a:r>
              <a:rPr lang="nb-NO" i="1" dirty="0">
                <a:solidFill>
                  <a:schemeClr val="bg1"/>
                </a:solidFill>
              </a:rPr>
              <a:t>. </a:t>
            </a:r>
          </a:p>
          <a:p>
            <a:r>
              <a:rPr lang="nb-NO" i="1" dirty="0">
                <a:solidFill>
                  <a:schemeClr val="bg1"/>
                </a:solidFill>
              </a:rPr>
              <a:t>Å spise riktig og være aktiv kan minske smerter i ledd, som nakken, ryggen, knær.  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F2CE7-5086-4DE3-A51B-BEA126ED301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459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7830-2281-43A3-BB05-83D0CD9BD5A4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B3F6-72BF-4975-82F3-CCA59513248E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57423-0979-4063-BFA4-A2620FC1EBA7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62D8-19CB-4102-AA90-4980DE586DB0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5037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EF4F9-72B3-4E7B-BC2F-438DFBB36F54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5303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A8E81-5704-46DE-BBC5-5347AF6C4E5E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6389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07E0C-09CC-4ACC-A2D0-4F1D85F6D969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80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0EBA-F95B-4A54-836C-E8FDA881B53A}" type="datetime1">
              <a:rPr lang="nb-NO" smtClean="0"/>
              <a:t>23.05.2018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1055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9568-88A4-4001-ACBF-5A1B5AB16C88}" type="datetime1">
              <a:rPr lang="nb-NO" smtClean="0"/>
              <a:t>23.05.2018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8439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3F83-A03A-42A0-A10F-915D0C0BCE7A}" type="datetime1">
              <a:rPr lang="nb-NO" smtClean="0"/>
              <a:t>23.05.2018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114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0DD4B-8BAD-4AEC-996F-67629F8A4803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2468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722A-4C67-478F-AFCB-62F28E1EA3EC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/>
              <a:t>Dra bildet til plassholderen eller klikk ikonet for å legge 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2E98-716B-4868-81F3-B3D8F44236A6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1738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0D30-A562-420F-955F-3DEB2FEDD9BC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39242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16F74-F771-4423-84CF-EB0C4EC5653D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9588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AD82-65EA-47DB-BF6B-3C864C4A2516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38847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9958-3545-4608-89AD-AB3904559D63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42718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E727-1F27-4047-8350-B978F1108672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01110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FADA9-1826-4C9B-8A8F-C5F2478014BA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78330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0C57-49C0-4FC6-900A-E358C8D74BCB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34149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2B45-E48D-4D6F-BFA2-0B8F36F9CA4E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19443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724C-7A67-49CC-976E-D67242A5EA1C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43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E1CFC-9300-432A-B0AE-C21F5B9D0E1E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406C3-2810-4211-A96F-18B1B72EB569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16474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/>
              <a:t>Dra bildet til plassholderen eller klikk ikonet for å legge til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C68E-A646-4D8D-A458-84A04414CD49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27273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A920-D8FE-4427-9DFF-1D00F648B0B1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75794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8DFCB-8F46-4B32-9F16-AFFD294ED292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70676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1D44-E98F-4CAE-9B12-D97C4E10785A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F5362-6F7D-44E9-A18F-7E277CF19D2B}" type="datetime1">
              <a:rPr lang="nb-NO" smtClean="0"/>
              <a:t>23.05.2018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E386-50EB-4F16-9F98-6A8EF55FD402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151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A4F2-7354-492A-BD98-6687BBEA87AD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059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4998-DCB1-4AFC-B071-F16BDA1718D8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9EC5-21ED-48CA-B080-B9DD01E29852}" type="datetime1">
              <a:rPr lang="nb-NO" smtClean="0"/>
              <a:t>23.05.2018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689F-9040-4CFB-8997-C17AD25A35AE}" type="datetime1">
              <a:rPr lang="nb-NO" smtClean="0"/>
              <a:t>23.05.2018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245-9378-4351-A2CC-4924237F01BF}" type="datetime1">
              <a:rPr lang="nb-NO" smtClean="0"/>
              <a:t>23.05.2018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206D-E786-4195-8F71-C07B7C22F615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r>
              <a:rPr lang="nb-NO"/>
              <a:t>Klikk ikonet for å legge til et bilde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1F20-F3BC-49CA-86CD-B6760E377A45}" type="datetime1">
              <a:rPr lang="nb-NO" smtClean="0"/>
              <a:t>23.05.2018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8.xml"/></Relationships>
</file>

<file path=ppt/slideMasters/_rels/slideMaster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0.xml"/></Relationships>
</file>

<file path=ppt/slideMasters/_rels/slideMaster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1.xml"/></Relationships>
</file>

<file path=ppt/slideMasters/_rels/slideMaster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2.xml"/></Relationships>
</file>

<file path=ppt/slideMasters/_rels/slideMaster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3.xml"/></Relationships>
</file>

<file path=ppt/slideMasters/_rels/slideMaster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5.xml"/></Relationships>
</file>

<file path=ppt/slideMasters/_rels/slideMaster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6.xml"/></Relationships>
</file>

<file path=ppt/slideMasters/_rels/slideMaster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7.xml"/></Relationships>
</file>

<file path=ppt/slideMasters/_rels/slideMaster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8.xml"/></Relationships>
</file>

<file path=ppt/slideMasters/_rels/slideMaster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3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.xml"/></Relationships>
</file>

<file path=ppt/slideMasters/_rels/slideMaster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0.xml"/></Relationships>
</file>

<file path=ppt/slideMasters/_rels/slideMaster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1.xml"/></Relationships>
</file>

<file path=ppt/slideMasters/_rels/slideMaster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2.xml"/></Relationships>
</file>

<file path=ppt/slideMasters/_rels/slideMaster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3.xml"/></Relationships>
</file>

<file path=ppt/slideMasters/_rels/slideMaster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4.xml"/></Relationships>
</file>

<file path=ppt/slideMasters/_rels/slideMaster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5.xml"/></Relationships>
</file>

<file path=ppt/slideMasters/_rels/slideMaster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46.xml"/></Relationships>
</file>

<file path=ppt/slideMasters/_rels/slideMaster47.xml.rels><?xml version="1.0" encoding="UTF-8" standalone="yes"?>
<Relationships xmlns="http://schemas.openxmlformats.org/package/2006/relationships"><Relationship Id="rId3" Type="http://schemas.openxmlformats.org/officeDocument/2006/relationships/theme" Target="../theme/theme47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.jpg"/></Relationships>
</file>

<file path=ppt/slideMasters/_rels/slideMaster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8.xml"/><Relationship Id="rId1" Type="http://schemas.openxmlformats.org/officeDocument/2006/relationships/slideLayout" Target="../slideLayouts/slideLayout36.xml"/></Relationships>
</file>

<file path=ppt/slideMasters/_rels/slideMaster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9.xml"/><Relationship Id="rId1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B18C1-80B7-4225-AFFA-567CC58EEA80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42A6D-AABC-475D-AD45-863E882C4262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31766-A2B1-465B-8329-434D7EC2CBB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8366E-E79F-4148-9DBA-154A31987DF5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F0071-85F9-4025-9ED7-88AD37BAC216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475A1-6A7F-4788-BD28-0556976A6060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69EE7-7B84-4103-8F50-24E792B5A14A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E7491-96C4-4B24-885E-12B481F10590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FF2B5-EEC4-4785-9871-760FA2C2ED50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98069-BD87-4732-AB75-5C05DEF48DE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35D7-5E6C-4928-BE0A-0B9146C057CB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49F27-447F-47CF-AD08-4C3EF72AAE45}" type="datetime1">
              <a:rPr lang="nb-NO" smtClean="0"/>
              <a:t>23.05.2018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552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hdr="0" ftr="0" dt="0"/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EE04C-DE7C-4B6D-B281-2CEB9A0163F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85888-DEE9-4D38-B1EF-172ADB34ABBF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B1915-5BB6-4DB9-8F93-C8A5D3730992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099A3-9368-463E-BC05-450804E1B70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F8357-D80C-4D9E-BEDF-D180E43CE3A5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C96D7-9898-4A8F-934D-5299842ECEBC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9279B-7C22-4693-9278-7ED84A1CAD6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1AF56-6555-412F-B031-86539538161F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50700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A64B4-C08B-427D-866F-DA517A8F17AC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CECB4-7C8A-4707-8C26-330913D4F6A8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52D07-73D5-4375-95A2-ADBF58D93687}" type="datetime1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  <a:latin typeface="Calibri"/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05507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E6DA5-3599-4B10-9A4E-72E170228BAD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092BD-A904-42F3-BE1D-EE6389C7B2E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E245C-363A-4436-8548-CD455C5716D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9767-5135-473B-B19A-14B3C86EEC5B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1080A-B8D5-4A34-9727-62541365059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F9FC0-FC4B-4482-9276-FD5F2CE164FB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37485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919FD-974F-4951-BA17-12BF36C93EB9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59279-BAA2-4A99-9C00-7639E771B5BE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628E5-0706-4784-9569-ED50D09AD71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250CA-38F6-4848-B5F6-3CBF032EFBCD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CE7CE-21E7-4DDF-B7DB-FDFE6DA298F3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251DB-41E9-401C-9A70-C85E8EEBCAAB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FE2C8-3D67-4EBF-A764-F86F8DFC5B82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9929B-981A-4D3D-B166-AD30E5406DD1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45D88-1208-42A7-B695-27E85A2A384F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265D9-13F7-4E0E-90E3-C11EB3D3EE1F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CEA5D-FFC4-428A-8EED-D8CBB6EDFA02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D9D97-D4C5-4092-97AE-97D27AAC4560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D2C3C-A701-4131-8273-32CA6FF7694C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0" r:id="rId1"/>
    <p:sldLayoutId id="2147484072" r:id="rId2"/>
  </p:sldLayoutIdLst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E231-C4D6-4DFA-B2B5-9F0FBCC5E4D3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6991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75" r:id="rId1"/>
  </p:sldLayoutIdLst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BF3A7-C75C-404E-8401-4B8D6968264F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1728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78" r:id="rId1"/>
  </p:sldLayoutIdLst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27D95-9C63-4370-BD78-2EA0E51774D5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A6914-4F42-4D0D-86ED-B0F72B767C65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50700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03DBA-CC6C-4F8A-89EE-0A5A7D366BF7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78936-6302-4BC2-BC1C-8BFA4404A9A9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45E2-514F-4BC2-B22A-78F0E5EDC85A}" type="datetime1">
              <a:rPr lang="nb-NO" smtClean="0">
                <a:solidFill>
                  <a:srgbClr val="FFFFFF">
                    <a:tint val="75000"/>
                  </a:srgbClr>
                </a:solidFill>
              </a:rPr>
              <a:t>23.05.2018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189A-2FBC-AB41-9433-34AACEB995B2}" type="slidenum">
              <a:rPr lang="nb-NO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nb-NO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6.jpeg"/><Relationship Id="rId3" Type="http://schemas.openxmlformats.org/officeDocument/2006/relationships/image" Target="../media/image6.jpg"/><Relationship Id="rId7" Type="http://schemas.microsoft.com/office/2007/relationships/hdphoto" Target="../media/hdphoto5.wdp"/><Relationship Id="rId12" Type="http://schemas.microsoft.com/office/2007/relationships/hdphoto" Target="../media/hdphoto7.wdp"/><Relationship Id="rId17" Type="http://schemas.microsoft.com/office/2007/relationships/hdphoto" Target="../media/hdphoto9.wdp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2.jpeg"/><Relationship Id="rId11" Type="http://schemas.openxmlformats.org/officeDocument/2006/relationships/image" Target="../media/image35.png"/><Relationship Id="rId5" Type="http://schemas.microsoft.com/office/2007/relationships/hdphoto" Target="../media/hdphoto4.wdp"/><Relationship Id="rId15" Type="http://schemas.microsoft.com/office/2007/relationships/hdphoto" Target="../media/hdphoto8.wdp"/><Relationship Id="rId10" Type="http://schemas.openxmlformats.org/officeDocument/2006/relationships/image" Target="../media/image34.png"/><Relationship Id="rId4" Type="http://schemas.openxmlformats.org/officeDocument/2006/relationships/image" Target="../media/image31.png"/><Relationship Id="rId9" Type="http://schemas.microsoft.com/office/2007/relationships/hdphoto" Target="../media/hdphoto6.wdp"/><Relationship Id="rId1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9.png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10" Type="http://schemas.microsoft.com/office/2007/relationships/hdphoto" Target="../media/hdphoto3.wdp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4.png"/><Relationship Id="rId5" Type="http://schemas.openxmlformats.org/officeDocument/2006/relationships/image" Target="../media/image5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0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806558" y="1655964"/>
            <a:ext cx="78084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6600" b="1" dirty="0"/>
              <a:t>Vær aktiv</a:t>
            </a:r>
          </a:p>
        </p:txBody>
      </p:sp>
      <p:sp>
        <p:nvSpPr>
          <p:cNvPr id="5" name="Rektangel 4"/>
          <p:cNvSpPr/>
          <p:nvPr/>
        </p:nvSpPr>
        <p:spPr>
          <a:xfrm>
            <a:off x="819150" y="2763960"/>
            <a:ext cx="2838450" cy="3682656"/>
          </a:xfrm>
          <a:prstGeom prst="rect">
            <a:avLst/>
          </a:prstGeom>
          <a:solidFill>
            <a:schemeClr val="tx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ktangel 5"/>
          <p:cNvSpPr/>
          <p:nvPr/>
        </p:nvSpPr>
        <p:spPr>
          <a:xfrm>
            <a:off x="3962400" y="2763960"/>
            <a:ext cx="2838450" cy="3682656"/>
          </a:xfrm>
          <a:prstGeom prst="rect">
            <a:avLst/>
          </a:prstGeom>
          <a:solidFill>
            <a:schemeClr val="tx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ktangel 6"/>
          <p:cNvSpPr/>
          <p:nvPr/>
        </p:nvSpPr>
        <p:spPr>
          <a:xfrm>
            <a:off x="7124700" y="2763960"/>
            <a:ext cx="2838450" cy="3682656"/>
          </a:xfrm>
          <a:prstGeom prst="rect">
            <a:avLst/>
          </a:prstGeom>
          <a:solidFill>
            <a:schemeClr val="tx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"/>
          <a:stretch/>
        </p:blipFill>
        <p:spPr bwMode="auto">
          <a:xfrm flipH="1">
            <a:off x="4269600" y="3269359"/>
            <a:ext cx="2263882" cy="297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638" y="2763960"/>
            <a:ext cx="2560312" cy="330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478" y="2854150"/>
            <a:ext cx="1839281" cy="350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189A-2FBC-AB41-9433-34AACEB995B2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65857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e 13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29" b="100000" l="1617" r="100000">
                        <a14:foregroundMark x1="11860" y1="93040" x2="45642" y2="88458"/>
                        <a14:foregroundMark x1="80413" y1="58414" x2="49206" y2="809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224094" y="3792005"/>
            <a:ext cx="1949949" cy="662765"/>
          </a:xfrm>
          <a:prstGeom prst="rect">
            <a:avLst/>
          </a:prstGeom>
        </p:spPr>
      </p:pic>
      <p:sp>
        <p:nvSpPr>
          <p:cNvPr id="8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20" name="TekstSylinder 1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Vær aktiv</a:t>
            </a:r>
          </a:p>
        </p:txBody>
      </p:sp>
      <p:sp>
        <p:nvSpPr>
          <p:cNvPr id="5" name="Tittel 1"/>
          <p:cNvSpPr txBox="1">
            <a:spLocks/>
          </p:cNvSpPr>
          <p:nvPr/>
        </p:nvSpPr>
        <p:spPr>
          <a:xfrm>
            <a:off x="-259211" y="1929543"/>
            <a:ext cx="5163928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3000" dirty="0">
                <a:solidFill>
                  <a:srgbClr val="600567"/>
                </a:solidFill>
                <a:latin typeface="+mn-lt"/>
              </a:rPr>
              <a:t>	 Spise mye usunn mat</a:t>
            </a:r>
          </a:p>
        </p:txBody>
      </p:sp>
      <p:sp>
        <p:nvSpPr>
          <p:cNvPr id="6" name="Pil høyre 5"/>
          <p:cNvSpPr/>
          <p:nvPr/>
        </p:nvSpPr>
        <p:spPr>
          <a:xfrm>
            <a:off x="5082478" y="4792619"/>
            <a:ext cx="445204" cy="498299"/>
          </a:xfrm>
          <a:prstGeom prst="rightArrow">
            <a:avLst/>
          </a:prstGeom>
          <a:solidFill>
            <a:srgbClr val="600567"/>
          </a:solidFill>
          <a:ln>
            <a:solidFill>
              <a:srgbClr val="6005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tel 1"/>
          <p:cNvSpPr txBox="1">
            <a:spLocks/>
          </p:cNvSpPr>
          <p:nvPr/>
        </p:nvSpPr>
        <p:spPr>
          <a:xfrm>
            <a:off x="4705561" y="6043579"/>
            <a:ext cx="545478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3000" dirty="0">
                <a:solidFill>
                  <a:srgbClr val="600567"/>
                </a:solidFill>
                <a:latin typeface="+mn-lt"/>
              </a:rPr>
              <a:t>Over tid kan dette føre til økt vekt</a:t>
            </a:r>
          </a:p>
        </p:txBody>
      </p:sp>
      <p:sp>
        <p:nvSpPr>
          <p:cNvPr id="13" name="Tittel 1"/>
          <p:cNvSpPr>
            <a:spLocks noGrp="1"/>
          </p:cNvSpPr>
          <p:nvPr>
            <p:ph type="title"/>
          </p:nvPr>
        </p:nvSpPr>
        <p:spPr>
          <a:xfrm>
            <a:off x="447869" y="623562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sz="4500" b="1" dirty="0">
                <a:solidFill>
                  <a:srgbClr val="600567"/>
                </a:solidFill>
              </a:rPr>
              <a:t>Hvorfor skal du være aktiv? </a:t>
            </a:r>
            <a:endParaRPr lang="nb-NO" sz="4500" dirty="0">
              <a:solidFill>
                <a:srgbClr val="600567"/>
              </a:solidFill>
            </a:endParaRPr>
          </a:p>
        </p:txBody>
      </p:sp>
      <p:pic>
        <p:nvPicPr>
          <p:cNvPr id="18" name="Bilde 17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9069" y="5562503"/>
            <a:ext cx="1310491" cy="862450"/>
          </a:xfrm>
          <a:prstGeom prst="rect">
            <a:avLst/>
          </a:prstGeom>
        </p:spPr>
      </p:pic>
      <p:pic>
        <p:nvPicPr>
          <p:cNvPr id="21" name="Bilde 20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113" b="96613" l="1499" r="989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112" y="5734534"/>
            <a:ext cx="1201844" cy="859502"/>
          </a:xfrm>
          <a:prstGeom prst="rect">
            <a:avLst/>
          </a:prstGeom>
        </p:spPr>
      </p:pic>
      <p:sp>
        <p:nvSpPr>
          <p:cNvPr id="2" name="Likebent trekant 1"/>
          <p:cNvSpPr/>
          <p:nvPr/>
        </p:nvSpPr>
        <p:spPr>
          <a:xfrm flipV="1">
            <a:off x="6515945" y="2651977"/>
            <a:ext cx="202018" cy="60929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ikebent trekant 25"/>
          <p:cNvSpPr/>
          <p:nvPr/>
        </p:nvSpPr>
        <p:spPr>
          <a:xfrm flipV="1">
            <a:off x="6859461" y="2651978"/>
            <a:ext cx="211190" cy="60929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ikebent trekant 26"/>
          <p:cNvSpPr/>
          <p:nvPr/>
        </p:nvSpPr>
        <p:spPr>
          <a:xfrm flipV="1">
            <a:off x="6163558" y="2539119"/>
            <a:ext cx="202018" cy="60929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5" name="967A7C23-33CF-4F9E-8D94-8528BFB7853E" descr="FC114B50-66A3-401D-B93D-2BCEB1B4287C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0" t="34624"/>
          <a:stretch/>
        </p:blipFill>
        <p:spPr bwMode="auto">
          <a:xfrm>
            <a:off x="5877145" y="2738411"/>
            <a:ext cx="4401960" cy="287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ktangel 8"/>
          <p:cNvSpPr/>
          <p:nvPr/>
        </p:nvSpPr>
        <p:spPr>
          <a:xfrm>
            <a:off x="6616954" y="2184413"/>
            <a:ext cx="253787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3000" dirty="0">
                <a:solidFill>
                  <a:srgbClr val="600567"/>
                </a:solidFill>
              </a:rPr>
              <a:t>Sitte mye stille </a:t>
            </a:r>
            <a:endParaRPr lang="en-GB" dirty="0"/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40645" y1="86566" x2="68387" y2="87649"/>
                        <a14:foregroundMark x1="77634" y1="86566" x2="35914" y2="91224"/>
                        <a14:foregroundMark x1="18280" y1="7367" x2="42581" y2="6067"/>
                        <a14:foregroundMark x1="52258" y1="53088" x2="80000" y2="53088"/>
                        <a14:foregroundMark x1="19140" y1="90899" x2="32043" y2="94041"/>
                        <a14:foregroundMark x1="34839" y1="96641" x2="75699" y2="94908"/>
                        <a14:foregroundMark x1="80000" y1="94908" x2="84516" y2="91333"/>
                        <a14:foregroundMark x1="81720" y1="90033" x2="80860" y2="8667"/>
                        <a14:foregroundMark x1="46882" y1="5092" x2="55699" y2="5092"/>
                        <a14:backgroundMark x1="7742" y1="3359" x2="8602" y2="91333"/>
                        <a14:backgroundMark x1="91398" y1="2492" x2="93118" y2="763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4314" y="3994667"/>
            <a:ext cx="528472" cy="1047102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751458" y="3602313"/>
            <a:ext cx="1829189" cy="1538010"/>
          </a:xfrm>
          <a:prstGeom prst="rect">
            <a:avLst/>
          </a:prstGeom>
        </p:spPr>
      </p:pic>
      <p:pic>
        <p:nvPicPr>
          <p:cNvPr id="34" name="Bilde 33"/>
          <p:cNvPicPr>
            <a:picLocks noChangeAspect="1"/>
          </p:cNvPicPr>
          <p:nvPr/>
        </p:nvPicPr>
        <p:blipFill rotWithShape="1"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9869" b="100000" l="2098" r="977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720093" y="4003000"/>
            <a:ext cx="1850220" cy="653019"/>
          </a:xfrm>
          <a:prstGeom prst="rect">
            <a:avLst/>
          </a:prstGeom>
        </p:spPr>
      </p:pic>
      <p:pic>
        <p:nvPicPr>
          <p:cNvPr id="31" name="Bilde 30"/>
          <p:cNvPicPr>
            <a:picLocks noChangeAspect="1"/>
          </p:cNvPicPr>
          <p:nvPr/>
        </p:nvPicPr>
        <p:blipFill>
          <a:blip r:embed="rId16" cstate="screen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99685" l="0" r="99289">
                        <a14:foregroundMark x1="54265" y1="29338" x2="91469" y2="27760"/>
                        <a14:foregroundMark x1="87915" y1="76972" x2="96919" y2="548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332" y="4661963"/>
            <a:ext cx="2576097" cy="1932073"/>
          </a:xfrm>
          <a:prstGeom prst="rect">
            <a:avLst/>
          </a:prstGeom>
        </p:spPr>
      </p:pic>
      <p:sp>
        <p:nvSpPr>
          <p:cNvPr id="32" name="TekstSylinder 31"/>
          <p:cNvSpPr txBox="1"/>
          <p:nvPr/>
        </p:nvSpPr>
        <p:spPr>
          <a:xfrm>
            <a:off x="447869" y="7204296"/>
            <a:ext cx="4265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/>
              <a:t>Foto: Morguefile.com, egen database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5373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20" name="TekstSylinder 1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Vær aktiv</a:t>
            </a:r>
          </a:p>
        </p:txBody>
      </p:sp>
      <p:sp>
        <p:nvSpPr>
          <p:cNvPr id="5" name="Tittel 1"/>
          <p:cNvSpPr>
            <a:spLocks noGrp="1"/>
          </p:cNvSpPr>
          <p:nvPr>
            <p:ph type="title"/>
          </p:nvPr>
        </p:nvSpPr>
        <p:spPr>
          <a:xfrm>
            <a:off x="602577" y="623562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sz="4500" b="1" dirty="0">
                <a:solidFill>
                  <a:srgbClr val="600567"/>
                </a:solidFill>
              </a:rPr>
              <a:t>Oppsummering</a:t>
            </a:r>
            <a:endParaRPr lang="nb-NO" sz="4500" dirty="0">
              <a:solidFill>
                <a:srgbClr val="600567"/>
              </a:solidFill>
            </a:endParaRPr>
          </a:p>
        </p:txBody>
      </p:sp>
      <p:sp>
        <p:nvSpPr>
          <p:cNvPr id="7" name="Tittel 1"/>
          <p:cNvSpPr txBox="1">
            <a:spLocks/>
          </p:cNvSpPr>
          <p:nvPr/>
        </p:nvSpPr>
        <p:spPr>
          <a:xfrm>
            <a:off x="2513150" y="1741228"/>
            <a:ext cx="6283090" cy="1027081"/>
          </a:xfrm>
          <a:prstGeom prst="cloudCallout">
            <a:avLst>
              <a:gd name="adj1" fmla="val -47179"/>
              <a:gd name="adj2" fmla="val 51755"/>
            </a:avLst>
          </a:prstGeom>
          <a:solidFill>
            <a:srgbClr val="752D62"/>
          </a:solidFill>
        </p:spPr>
        <p:txBody>
          <a:bodyPr vert="horz" lIns="104287" tIns="52144" rIns="104287" bIns="52144" rtlCol="0" anchor="ctr">
            <a:normAutofit fontScale="85000" lnSpcReduction="100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3000" dirty="0">
                <a:latin typeface="+mn-lt"/>
              </a:rPr>
              <a:t>Hva har vi snakket om i dag? </a:t>
            </a:r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194" y="4526252"/>
            <a:ext cx="5242718" cy="2376163"/>
          </a:xfrm>
          <a:prstGeom prst="rect">
            <a:avLst/>
          </a:prstGeom>
        </p:spPr>
      </p:pic>
      <p:sp>
        <p:nvSpPr>
          <p:cNvPr id="10" name="Alternativ prosess 9"/>
          <p:cNvSpPr/>
          <p:nvPr/>
        </p:nvSpPr>
        <p:spPr>
          <a:xfrm>
            <a:off x="5654695" y="3465585"/>
            <a:ext cx="3914775" cy="972351"/>
          </a:xfrm>
          <a:prstGeom prst="flowChartAlternateProcess">
            <a:avLst/>
          </a:prstGeom>
          <a:solidFill>
            <a:srgbClr val="6A1A5F"/>
          </a:solidFill>
          <a:ln>
            <a:solidFill>
              <a:srgbClr val="6A1A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3000" b="1" dirty="0">
                <a:solidFill>
                  <a:schemeClr val="tx1"/>
                </a:solidFill>
              </a:rPr>
              <a:t>Snakk sammen 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65" y="2698733"/>
            <a:ext cx="2295642" cy="4203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249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Rett linje 22"/>
          <p:cNvCxnSpPr/>
          <p:nvPr/>
        </p:nvCxnSpPr>
        <p:spPr>
          <a:xfrm>
            <a:off x="9334500" y="2551819"/>
            <a:ext cx="1354" cy="49799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20" name="TekstSylinder 1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Vær aktiv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"/>
          <a:stretch/>
        </p:blipFill>
        <p:spPr bwMode="auto">
          <a:xfrm flipH="1">
            <a:off x="1288473" y="2833373"/>
            <a:ext cx="3107947" cy="4080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592513" y="861901"/>
            <a:ext cx="9619774" cy="1260475"/>
          </a:xfrm>
        </p:spPr>
        <p:txBody>
          <a:bodyPr>
            <a:normAutofit/>
          </a:bodyPr>
          <a:lstStyle/>
          <a:p>
            <a:pPr algn="l"/>
            <a:r>
              <a:rPr lang="nb-NO" b="1" dirty="0">
                <a:solidFill>
                  <a:srgbClr val="600567"/>
                </a:solidFill>
              </a:rPr>
              <a:t>Hvordan kan du være aktiv? </a:t>
            </a:r>
            <a:endParaRPr lang="nb-NO" dirty="0">
              <a:solidFill>
                <a:srgbClr val="600567"/>
              </a:solidFill>
            </a:endParaRPr>
          </a:p>
        </p:txBody>
      </p:sp>
      <p:sp>
        <p:nvSpPr>
          <p:cNvPr id="4" name="TekstSylinder 3"/>
          <p:cNvSpPr txBox="1"/>
          <p:nvPr/>
        </p:nvSpPr>
        <p:spPr>
          <a:xfrm>
            <a:off x="592513" y="2030431"/>
            <a:ext cx="38039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85078F"/>
                </a:solidFill>
              </a:rPr>
              <a:t>Ta trappen når du kan</a:t>
            </a:r>
            <a:endParaRPr lang="en-GB" sz="3000" dirty="0">
              <a:solidFill>
                <a:srgbClr val="85078F"/>
              </a:solidFill>
            </a:endParaRPr>
          </a:p>
        </p:txBody>
      </p:sp>
      <p:sp>
        <p:nvSpPr>
          <p:cNvPr id="17" name="TekstSylinder 16"/>
          <p:cNvSpPr txBox="1"/>
          <p:nvPr/>
        </p:nvSpPr>
        <p:spPr>
          <a:xfrm>
            <a:off x="5974800" y="2090869"/>
            <a:ext cx="12061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85078F"/>
                </a:solidFill>
              </a:rPr>
              <a:t>Dans</a:t>
            </a:r>
            <a:endParaRPr lang="en-GB" sz="3000" dirty="0">
              <a:solidFill>
                <a:srgbClr val="85078F"/>
              </a:solidFill>
            </a:endParaRPr>
          </a:p>
        </p:txBody>
      </p:sp>
      <p:cxnSp>
        <p:nvCxnSpPr>
          <p:cNvPr id="28" name="Rett linje 27"/>
          <p:cNvCxnSpPr/>
          <p:nvPr/>
        </p:nvCxnSpPr>
        <p:spPr>
          <a:xfrm>
            <a:off x="9737298" y="2550003"/>
            <a:ext cx="0" cy="70466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9529552" y="3200399"/>
            <a:ext cx="239845" cy="2517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Ellipse 32"/>
          <p:cNvSpPr/>
          <p:nvPr/>
        </p:nvSpPr>
        <p:spPr>
          <a:xfrm>
            <a:off x="9151937" y="3012743"/>
            <a:ext cx="239845" cy="2517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Rett linje 33"/>
          <p:cNvCxnSpPr/>
          <p:nvPr/>
        </p:nvCxnSpPr>
        <p:spPr>
          <a:xfrm flipH="1">
            <a:off x="9334700" y="2550003"/>
            <a:ext cx="417746" cy="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Rett linje 36"/>
          <p:cNvCxnSpPr/>
          <p:nvPr/>
        </p:nvCxnSpPr>
        <p:spPr>
          <a:xfrm>
            <a:off x="5472435" y="2714032"/>
            <a:ext cx="1354" cy="49799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Rett linje 37"/>
          <p:cNvCxnSpPr/>
          <p:nvPr/>
        </p:nvCxnSpPr>
        <p:spPr>
          <a:xfrm>
            <a:off x="5875233" y="2712216"/>
            <a:ext cx="0" cy="70466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Ellipse 38"/>
          <p:cNvSpPr/>
          <p:nvPr/>
        </p:nvSpPr>
        <p:spPr>
          <a:xfrm>
            <a:off x="5667487" y="3362612"/>
            <a:ext cx="239845" cy="2517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Ellipse 39"/>
          <p:cNvSpPr/>
          <p:nvPr/>
        </p:nvSpPr>
        <p:spPr>
          <a:xfrm>
            <a:off x="5289872" y="3174956"/>
            <a:ext cx="239845" cy="2517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Rett linje 40"/>
          <p:cNvCxnSpPr/>
          <p:nvPr/>
        </p:nvCxnSpPr>
        <p:spPr>
          <a:xfrm flipH="1">
            <a:off x="5472635" y="2712216"/>
            <a:ext cx="417746" cy="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Rett linje 41"/>
          <p:cNvCxnSpPr/>
          <p:nvPr/>
        </p:nvCxnSpPr>
        <p:spPr>
          <a:xfrm>
            <a:off x="5979864" y="3854454"/>
            <a:ext cx="1354" cy="49799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Rett linje 42"/>
          <p:cNvCxnSpPr/>
          <p:nvPr/>
        </p:nvCxnSpPr>
        <p:spPr>
          <a:xfrm>
            <a:off x="6382662" y="3852638"/>
            <a:ext cx="0" cy="70466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6174916" y="4503034"/>
            <a:ext cx="239845" cy="2517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Ellipse 44"/>
          <p:cNvSpPr/>
          <p:nvPr/>
        </p:nvSpPr>
        <p:spPr>
          <a:xfrm>
            <a:off x="5797301" y="4315378"/>
            <a:ext cx="239845" cy="2517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Rett linje 45"/>
          <p:cNvCxnSpPr/>
          <p:nvPr/>
        </p:nvCxnSpPr>
        <p:spPr>
          <a:xfrm flipH="1">
            <a:off x="5980064" y="3852638"/>
            <a:ext cx="417746" cy="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Rett linje 46"/>
          <p:cNvCxnSpPr/>
          <p:nvPr/>
        </p:nvCxnSpPr>
        <p:spPr>
          <a:xfrm>
            <a:off x="8398523" y="1955004"/>
            <a:ext cx="1354" cy="49799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Rett linje 47"/>
          <p:cNvCxnSpPr/>
          <p:nvPr/>
        </p:nvCxnSpPr>
        <p:spPr>
          <a:xfrm>
            <a:off x="8801321" y="1953188"/>
            <a:ext cx="0" cy="70466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9" name="Ellipse 48"/>
          <p:cNvSpPr/>
          <p:nvPr/>
        </p:nvSpPr>
        <p:spPr>
          <a:xfrm>
            <a:off x="8593575" y="2603584"/>
            <a:ext cx="239845" cy="2517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Ellipse 49"/>
          <p:cNvSpPr/>
          <p:nvPr/>
        </p:nvSpPr>
        <p:spPr>
          <a:xfrm>
            <a:off x="8215960" y="2415928"/>
            <a:ext cx="239845" cy="2517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Rett linje 50"/>
          <p:cNvCxnSpPr/>
          <p:nvPr/>
        </p:nvCxnSpPr>
        <p:spPr>
          <a:xfrm flipH="1">
            <a:off x="8398723" y="1953188"/>
            <a:ext cx="417746" cy="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2" name="Rett linje 51"/>
          <p:cNvCxnSpPr/>
          <p:nvPr/>
        </p:nvCxnSpPr>
        <p:spPr>
          <a:xfrm>
            <a:off x="8636232" y="4216601"/>
            <a:ext cx="1354" cy="49799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Rett linje 52"/>
          <p:cNvCxnSpPr/>
          <p:nvPr/>
        </p:nvCxnSpPr>
        <p:spPr>
          <a:xfrm>
            <a:off x="9039030" y="4214785"/>
            <a:ext cx="0" cy="70466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4" name="Ellipse 53"/>
          <p:cNvSpPr/>
          <p:nvPr/>
        </p:nvSpPr>
        <p:spPr>
          <a:xfrm>
            <a:off x="8831284" y="4865181"/>
            <a:ext cx="239845" cy="2517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Ellipse 54"/>
          <p:cNvSpPr/>
          <p:nvPr/>
        </p:nvSpPr>
        <p:spPr>
          <a:xfrm>
            <a:off x="8453669" y="4677525"/>
            <a:ext cx="239845" cy="25174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Rett linje 55"/>
          <p:cNvCxnSpPr/>
          <p:nvPr/>
        </p:nvCxnSpPr>
        <p:spPr>
          <a:xfrm flipH="1">
            <a:off x="8636432" y="4214785"/>
            <a:ext cx="417746" cy="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Rett linje 56"/>
          <p:cNvCxnSpPr/>
          <p:nvPr/>
        </p:nvCxnSpPr>
        <p:spPr>
          <a:xfrm flipH="1">
            <a:off x="5475771" y="2903251"/>
            <a:ext cx="417746" cy="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Rett linje 57"/>
          <p:cNvCxnSpPr/>
          <p:nvPr/>
        </p:nvCxnSpPr>
        <p:spPr>
          <a:xfrm flipH="1">
            <a:off x="5997015" y="4086974"/>
            <a:ext cx="417746" cy="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Rett linje 58"/>
          <p:cNvCxnSpPr/>
          <p:nvPr/>
        </p:nvCxnSpPr>
        <p:spPr>
          <a:xfrm flipH="1">
            <a:off x="8384702" y="2151638"/>
            <a:ext cx="417746" cy="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Rett linje 59"/>
          <p:cNvCxnSpPr/>
          <p:nvPr/>
        </p:nvCxnSpPr>
        <p:spPr>
          <a:xfrm flipH="1">
            <a:off x="9338623" y="2749069"/>
            <a:ext cx="417746" cy="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1" name="Rett linje 60"/>
          <p:cNvCxnSpPr/>
          <p:nvPr/>
        </p:nvCxnSpPr>
        <p:spPr>
          <a:xfrm flipH="1">
            <a:off x="8610906" y="4441248"/>
            <a:ext cx="417746" cy="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602" y="2625343"/>
            <a:ext cx="2146547" cy="4087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4484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vinklet trekant 14"/>
          <p:cNvSpPr/>
          <p:nvPr/>
        </p:nvSpPr>
        <p:spPr>
          <a:xfrm flipH="1">
            <a:off x="5341007" y="2604343"/>
            <a:ext cx="4909380" cy="4497526"/>
          </a:xfrm>
          <a:prstGeom prst="rt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20" name="TekstSylinder 1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Vær aktiv</a:t>
            </a:r>
          </a:p>
        </p:txBody>
      </p:sp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460288" y="858594"/>
            <a:ext cx="9619774" cy="1260475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>
                <a:solidFill>
                  <a:srgbClr val="600567"/>
                </a:solidFill>
              </a:rPr>
              <a:t>Hvordan kan du være aktiv utendørs? </a:t>
            </a:r>
            <a:endParaRPr lang="nb-NO" dirty="0">
              <a:solidFill>
                <a:srgbClr val="600567"/>
              </a:solidFill>
            </a:endParaRPr>
          </a:p>
        </p:txBody>
      </p:sp>
      <p:sp>
        <p:nvSpPr>
          <p:cNvPr id="17" name="TekstSylinder 16"/>
          <p:cNvSpPr txBox="1"/>
          <p:nvPr/>
        </p:nvSpPr>
        <p:spPr>
          <a:xfrm>
            <a:off x="5518072" y="2028523"/>
            <a:ext cx="330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85078F"/>
                </a:solidFill>
              </a:rPr>
              <a:t>Gå til barnehagen, skolen og jobben</a:t>
            </a:r>
            <a:endParaRPr lang="en-GB" sz="3000" dirty="0">
              <a:solidFill>
                <a:srgbClr val="85078F"/>
              </a:solidFill>
            </a:endParaRPr>
          </a:p>
        </p:txBody>
      </p:sp>
      <p:pic>
        <p:nvPicPr>
          <p:cNvPr id="6" name="AD9016DB-DC52-4794-956B-4DE505E3DA7C" descr="1E9F2B3F-D1AA-40FE-88C4-C2169C711FD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9"/>
          <a:stretch/>
        </p:blipFill>
        <p:spPr bwMode="auto">
          <a:xfrm flipH="1">
            <a:off x="9329513" y="1493952"/>
            <a:ext cx="886088" cy="3119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AD9016DB-DC52-4794-956B-4DE505E3DA7C" descr="1E9F2B3F-D1AA-40FE-88C4-C2169C711FD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 flipH="1">
            <a:off x="8780400" y="2604343"/>
            <a:ext cx="1473779" cy="39717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202" y="3313320"/>
            <a:ext cx="4198937" cy="3711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AD9016DB-DC52-4794-956B-4DE505E3DA7C" descr="1E9F2B3F-D1AA-40FE-88C4-C2169C711FD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460288" y="2028522"/>
            <a:ext cx="1586711" cy="482947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803" y="2936770"/>
            <a:ext cx="1502840" cy="4088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kstSylinder 18"/>
          <p:cNvSpPr txBox="1"/>
          <p:nvPr/>
        </p:nvSpPr>
        <p:spPr>
          <a:xfrm>
            <a:off x="2033720" y="2122376"/>
            <a:ext cx="33076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85078F"/>
                </a:solidFill>
              </a:rPr>
              <a:t>Gå tur i parken</a:t>
            </a:r>
            <a:endParaRPr lang="en-GB" sz="3000" dirty="0">
              <a:solidFill>
                <a:srgbClr val="8507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16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kstSylinder 1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Vær aktiv</a:t>
            </a:r>
          </a:p>
        </p:txBody>
      </p:sp>
      <p:sp>
        <p:nvSpPr>
          <p:cNvPr id="14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pic>
        <p:nvPicPr>
          <p:cNvPr id="21" name="Bilde 20" descr="smil_merk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352" y="5964712"/>
            <a:ext cx="1351537" cy="1351537"/>
          </a:xfrm>
          <a:prstGeom prst="ellipse">
            <a:avLst/>
          </a:prstGeom>
        </p:spPr>
      </p:pic>
      <p:sp>
        <p:nvSpPr>
          <p:cNvPr id="22" name="Tittel 1"/>
          <p:cNvSpPr>
            <a:spLocks noGrp="1"/>
          </p:cNvSpPr>
          <p:nvPr>
            <p:ph type="title"/>
          </p:nvPr>
        </p:nvSpPr>
        <p:spPr>
          <a:xfrm>
            <a:off x="542696" y="1024652"/>
            <a:ext cx="9819671" cy="1322630"/>
          </a:xfrm>
        </p:spPr>
        <p:txBody>
          <a:bodyPr>
            <a:normAutofit fontScale="90000"/>
          </a:bodyPr>
          <a:lstStyle/>
          <a:p>
            <a:pPr algn="l"/>
            <a:r>
              <a:rPr lang="nb-NO" b="1" dirty="0">
                <a:solidFill>
                  <a:srgbClr val="600567"/>
                </a:solidFill>
              </a:rPr>
              <a:t>Hva gjør du hvis det er glatt på bakken?</a:t>
            </a:r>
            <a:endParaRPr lang="nb-NO" dirty="0">
              <a:solidFill>
                <a:srgbClr val="600567"/>
              </a:solidFill>
            </a:endParaRPr>
          </a:p>
        </p:txBody>
      </p:sp>
      <p:sp>
        <p:nvSpPr>
          <p:cNvPr id="23" name="TekstSylinder 22"/>
          <p:cNvSpPr txBox="1"/>
          <p:nvPr/>
        </p:nvSpPr>
        <p:spPr>
          <a:xfrm>
            <a:off x="475211" y="2346719"/>
            <a:ext cx="4977321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600567"/>
                </a:solidFill>
              </a:rPr>
              <a:t>Du kan ta brodder på skoene: </a:t>
            </a:r>
            <a:endParaRPr lang="en-GB" sz="3000" dirty="0">
              <a:solidFill>
                <a:srgbClr val="600567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16" b="99638" l="884" r="94318">
                        <a14:foregroundMark x1="12668" y1="48975" x2="7197" y2="28468"/>
                        <a14:foregroundMark x1="37921" y1="86972" x2="32449" y2="99638"/>
                        <a14:backgroundMark x1="36658" y1="64656" x2="17719" y2="74910"/>
                        <a14:backgroundMark x1="36658" y1="59831" x2="13510" y2="68878"/>
                        <a14:backgroundMark x1="36658" y1="76116" x2="28241" y2="68275"/>
                        <a14:backgroundMark x1="63005" y1="95235" x2="67256" y2="80760"/>
                        <a14:backgroundMark x1="4040" y1="14355" x2="5556" y2="617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 flipV="1">
            <a:off x="7383539" y="3332707"/>
            <a:ext cx="2795718" cy="2376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156" b="100000" l="139" r="98981">
                        <a14:foregroundMark x1="19176" y1="82370" x2="31496" y2="57861"/>
                        <a14:foregroundMark x1="16721" y1="14162" x2="16721" y2="14162"/>
                        <a14:backgroundMark x1="73830" y1="41734" x2="69569" y2="36358"/>
                        <a14:backgroundMark x1="48217" y1="18555" x2="48726" y2="98150"/>
                        <a14:backgroundMark x1="22696" y1="36416" x2="22696" y2="36416"/>
                        <a14:backgroundMark x1="4354" y1="78439" x2="4354" y2="92428"/>
                        <a14:backgroundMark x1="38027" y1="82890" x2="39046" y2="92428"/>
                        <a14:backgroundMark x1="17601" y1="97514" x2="29365" y2="98150"/>
                        <a14:backgroundMark x1="70171" y1="95607" x2="78833" y2="96243"/>
                        <a14:backgroundMark x1="18620" y1="94335" x2="23205" y2="917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5883" y="3416082"/>
            <a:ext cx="2757929" cy="2209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Pil høyre 25"/>
          <p:cNvSpPr/>
          <p:nvPr/>
        </p:nvSpPr>
        <p:spPr>
          <a:xfrm>
            <a:off x="3865176" y="4126891"/>
            <a:ext cx="465377" cy="511118"/>
          </a:xfrm>
          <a:prstGeom prst="rightArrow">
            <a:avLst/>
          </a:prstGeom>
          <a:solidFill>
            <a:srgbClr val="600567"/>
          </a:solidFill>
          <a:ln>
            <a:solidFill>
              <a:srgbClr val="6005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149" r="99553">
                        <a14:foregroundMark x1="52582" y1="85226" x2="77259" y2="88006"/>
                        <a14:backgroundMark x1="4270" y1="66402" x2="16137" y2="89039"/>
                        <a14:backgroundMark x1="3724" y1="12629" x2="4866" y2="56712"/>
                        <a14:backgroundMark x1="89921" y1="94440" x2="27309" y2="962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16911" y="3872852"/>
            <a:ext cx="2447998" cy="1530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kstSylinder 27"/>
          <p:cNvSpPr txBox="1"/>
          <p:nvPr/>
        </p:nvSpPr>
        <p:spPr>
          <a:xfrm>
            <a:off x="1146592" y="5918570"/>
            <a:ext cx="1856510" cy="5539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600567"/>
                </a:solidFill>
              </a:rPr>
              <a:t>Ca. 100 kr </a:t>
            </a:r>
            <a:endParaRPr lang="en-GB" sz="3000" dirty="0">
              <a:solidFill>
                <a:srgbClr val="600567"/>
              </a:solidFill>
            </a:endParaRPr>
          </a:p>
        </p:txBody>
      </p:sp>
      <p:sp>
        <p:nvSpPr>
          <p:cNvPr id="29" name="Rektangel 28"/>
          <p:cNvSpPr/>
          <p:nvPr/>
        </p:nvSpPr>
        <p:spPr>
          <a:xfrm>
            <a:off x="367846" y="7134962"/>
            <a:ext cx="1808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200" dirty="0" err="1"/>
              <a:t>Foto</a:t>
            </a:r>
            <a:r>
              <a:rPr lang="en-GB" sz="1200" dirty="0"/>
              <a:t>: </a:t>
            </a:r>
            <a:r>
              <a:rPr lang="en-GB" sz="1200" dirty="0" err="1"/>
              <a:t>Egen</a:t>
            </a:r>
            <a:r>
              <a:rPr lang="en-GB" sz="1200" dirty="0"/>
              <a:t> database</a:t>
            </a:r>
          </a:p>
        </p:txBody>
      </p:sp>
    </p:spTree>
    <p:extLst>
      <p:ext uri="{BB962C8B-B14F-4D97-AF65-F5344CB8AC3E}">
        <p14:creationId xmlns:p14="http://schemas.microsoft.com/office/powerpoint/2010/main" val="1156537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20" name="TekstSylinder 1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Vær aktiv</a:t>
            </a:r>
          </a:p>
        </p:txBody>
      </p:sp>
      <p:pic>
        <p:nvPicPr>
          <p:cNvPr id="11" name="78268A21-3F9A-4E2A-A407-438A53E291FB" descr="9DB5CA88-011E-4216-A07C-C9E73EA911E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95962" y="2638718"/>
            <a:ext cx="2353989" cy="357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F7227AC9-F3F2-4799-A8D5-98F9FAB6792D" descr="CFC35722-0C95-417B-BAD6-E5E9F02504D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60" y="2493818"/>
            <a:ext cx="1750096" cy="348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Sylinder 8"/>
          <p:cNvSpPr txBox="1"/>
          <p:nvPr/>
        </p:nvSpPr>
        <p:spPr>
          <a:xfrm>
            <a:off x="2131543" y="6295631"/>
            <a:ext cx="33076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85078F"/>
                </a:solidFill>
              </a:rPr>
              <a:t>Husarbeid</a:t>
            </a:r>
            <a:endParaRPr lang="en-GB" sz="3000" dirty="0">
              <a:solidFill>
                <a:srgbClr val="85078F"/>
              </a:solidFill>
            </a:endParaRPr>
          </a:p>
        </p:txBody>
      </p:sp>
      <p:sp>
        <p:nvSpPr>
          <p:cNvPr id="12" name="Tittel 1"/>
          <p:cNvSpPr txBox="1">
            <a:spLocks/>
          </p:cNvSpPr>
          <p:nvPr/>
        </p:nvSpPr>
        <p:spPr>
          <a:xfrm>
            <a:off x="629350" y="808228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4500" b="1" dirty="0">
                <a:solidFill>
                  <a:srgbClr val="600567"/>
                </a:solidFill>
              </a:rPr>
              <a:t>Hvordan kan du være aktiv innendørs? </a:t>
            </a:r>
            <a:endParaRPr lang="nb-NO" sz="4500" dirty="0">
              <a:solidFill>
                <a:srgbClr val="600567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810" y="2153454"/>
            <a:ext cx="3822700" cy="217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904" y="4703329"/>
            <a:ext cx="38465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FB17F491-F9C6-4B9D-86AE-EF292444A86F}"/>
              </a:ext>
            </a:extLst>
          </p:cNvPr>
          <p:cNvSpPr txBox="1"/>
          <p:nvPr/>
        </p:nvSpPr>
        <p:spPr>
          <a:xfrm>
            <a:off x="447869" y="7204296"/>
            <a:ext cx="4265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/>
              <a:t>Foto: Morguefile.com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83750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503" y="4304926"/>
            <a:ext cx="5242718" cy="2785127"/>
          </a:xfrm>
          <a:prstGeom prst="rect">
            <a:avLst/>
          </a:prstGeom>
        </p:spPr>
      </p:pic>
      <p:sp>
        <p:nvSpPr>
          <p:cNvPr id="22" name="Bildeforklaring formet som en sky 21"/>
          <p:cNvSpPr/>
          <p:nvPr/>
        </p:nvSpPr>
        <p:spPr>
          <a:xfrm>
            <a:off x="2762889" y="1101848"/>
            <a:ext cx="7061003" cy="1500272"/>
          </a:xfrm>
          <a:prstGeom prst="cloudCallout">
            <a:avLst>
              <a:gd name="adj1" fmla="val -57376"/>
              <a:gd name="adj2" fmla="val 53015"/>
            </a:avLst>
          </a:prstGeom>
          <a:solidFill>
            <a:srgbClr val="600567"/>
          </a:solidFill>
          <a:ln>
            <a:solidFill>
              <a:srgbClr val="6005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4" name="Alternativ prosess 3"/>
          <p:cNvSpPr/>
          <p:nvPr/>
        </p:nvSpPr>
        <p:spPr>
          <a:xfrm>
            <a:off x="5172076" y="3616921"/>
            <a:ext cx="3109916" cy="909331"/>
          </a:xfrm>
          <a:prstGeom prst="flowChartAlternateProcess">
            <a:avLst/>
          </a:prstGeom>
          <a:solidFill>
            <a:srgbClr val="600567"/>
          </a:solidFill>
          <a:ln>
            <a:solidFill>
              <a:srgbClr val="6005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3000" b="1" dirty="0"/>
              <a:t>Snakk sammen</a:t>
            </a:r>
            <a:endParaRPr lang="en-GB" sz="3000" b="1" dirty="0"/>
          </a:p>
        </p:txBody>
      </p:sp>
      <p:sp>
        <p:nvSpPr>
          <p:cNvPr id="8" name="TekstSylinder 7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Vær aktiv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0218" y="2238403"/>
            <a:ext cx="2192900" cy="4575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ktangel 2"/>
          <p:cNvSpPr/>
          <p:nvPr/>
        </p:nvSpPr>
        <p:spPr>
          <a:xfrm>
            <a:off x="3215562" y="1498041"/>
            <a:ext cx="61556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nb-NO" sz="4000" dirty="0">
                <a:solidFill>
                  <a:srgbClr val="FFFFFF"/>
                </a:solidFill>
              </a:rPr>
              <a:t>Hvorfor skal vi være aktive?</a:t>
            </a:r>
            <a:endParaRPr lang="en-GB" sz="4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703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20" name="TekstSylinder 1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Vær aktiv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773" y="2528395"/>
            <a:ext cx="2705142" cy="4091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Bilde 23" descr="ungdom_snakkend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348" y="3165772"/>
            <a:ext cx="1500090" cy="3232856"/>
          </a:xfrm>
          <a:prstGeom prst="rect">
            <a:avLst/>
          </a:prstGeom>
        </p:spPr>
      </p:pic>
      <p:sp>
        <p:nvSpPr>
          <p:cNvPr id="25" name="TekstSylinder 24"/>
          <p:cNvSpPr txBox="1"/>
          <p:nvPr/>
        </p:nvSpPr>
        <p:spPr>
          <a:xfrm>
            <a:off x="806283" y="2160787"/>
            <a:ext cx="23990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600567"/>
                </a:solidFill>
              </a:rPr>
              <a:t>Bra for hodet</a:t>
            </a:r>
            <a:endParaRPr lang="en-GB" sz="3000" dirty="0">
              <a:solidFill>
                <a:srgbClr val="600567"/>
              </a:solidFill>
            </a:endParaRPr>
          </a:p>
        </p:txBody>
      </p:sp>
      <p:sp>
        <p:nvSpPr>
          <p:cNvPr id="26" name="TekstSylinder 25"/>
          <p:cNvSpPr txBox="1"/>
          <p:nvPr/>
        </p:nvSpPr>
        <p:spPr>
          <a:xfrm>
            <a:off x="7475929" y="2106817"/>
            <a:ext cx="20350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600567"/>
                </a:solidFill>
              </a:rPr>
              <a:t>Orker mer</a:t>
            </a:r>
            <a:endParaRPr lang="en-GB" sz="3000" dirty="0">
              <a:solidFill>
                <a:srgbClr val="600567"/>
              </a:solidFill>
            </a:endParaRPr>
          </a:p>
        </p:txBody>
      </p:sp>
      <p:sp>
        <p:nvSpPr>
          <p:cNvPr id="27" name="TekstSylinder 26"/>
          <p:cNvSpPr txBox="1"/>
          <p:nvPr/>
        </p:nvSpPr>
        <p:spPr>
          <a:xfrm>
            <a:off x="3738497" y="2134113"/>
            <a:ext cx="24606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000" dirty="0">
                <a:solidFill>
                  <a:srgbClr val="600567"/>
                </a:solidFill>
              </a:rPr>
              <a:t>Lek og læring</a:t>
            </a:r>
            <a:endParaRPr lang="en-GB" sz="3000" dirty="0">
              <a:solidFill>
                <a:srgbClr val="600567"/>
              </a:solidFill>
            </a:endParaRPr>
          </a:p>
        </p:txBody>
      </p:sp>
      <p:sp>
        <p:nvSpPr>
          <p:cNvPr id="29" name="Tittel 1"/>
          <p:cNvSpPr>
            <a:spLocks noGrp="1"/>
          </p:cNvSpPr>
          <p:nvPr>
            <p:ph type="title"/>
          </p:nvPr>
        </p:nvSpPr>
        <p:spPr>
          <a:xfrm>
            <a:off x="847228" y="810741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sz="4500" b="1" dirty="0">
                <a:solidFill>
                  <a:srgbClr val="600567"/>
                </a:solidFill>
              </a:rPr>
              <a:t>Hvorfor skal du være aktiv? </a:t>
            </a:r>
            <a:endParaRPr lang="nb-NO" sz="4500" dirty="0">
              <a:solidFill>
                <a:srgbClr val="600567"/>
              </a:solidFill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565" y="3296581"/>
            <a:ext cx="2061852" cy="3549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777" y="2625342"/>
            <a:ext cx="2146547" cy="4087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6012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 txBox="1">
            <a:spLocks/>
          </p:cNvSpPr>
          <p:nvPr/>
        </p:nvSpPr>
        <p:spPr>
          <a:xfrm>
            <a:off x="-291966" y="808228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20" name="TekstSylinder 1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Vær aktiv</a:t>
            </a:r>
          </a:p>
        </p:txBody>
      </p:sp>
      <p:sp>
        <p:nvSpPr>
          <p:cNvPr id="7" name="Tittel 1"/>
          <p:cNvSpPr>
            <a:spLocks noGrp="1"/>
          </p:cNvSpPr>
          <p:nvPr>
            <p:ph type="title"/>
          </p:nvPr>
        </p:nvSpPr>
        <p:spPr>
          <a:xfrm>
            <a:off x="574668" y="610310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sz="4500" b="1" dirty="0">
                <a:solidFill>
                  <a:srgbClr val="600567"/>
                </a:solidFill>
              </a:rPr>
              <a:t>Hvorfor skal du være aktiv? </a:t>
            </a:r>
            <a:endParaRPr lang="nb-NO" sz="4500" dirty="0">
              <a:solidFill>
                <a:srgbClr val="600567"/>
              </a:solidFill>
            </a:endParaRPr>
          </a:p>
        </p:txBody>
      </p:sp>
      <p:sp>
        <p:nvSpPr>
          <p:cNvPr id="9" name="Tittel 1"/>
          <p:cNvSpPr txBox="1">
            <a:spLocks/>
          </p:cNvSpPr>
          <p:nvPr/>
        </p:nvSpPr>
        <p:spPr>
          <a:xfrm>
            <a:off x="2680113" y="1996128"/>
            <a:ext cx="475600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3000" dirty="0">
                <a:solidFill>
                  <a:srgbClr val="600567"/>
                </a:solidFill>
                <a:latin typeface="+mn-lt"/>
              </a:rPr>
              <a:t>Det gjør deg glad!</a:t>
            </a:r>
          </a:p>
          <a:p>
            <a:pPr algn="l"/>
            <a:r>
              <a:rPr lang="nb-NO" sz="3000" dirty="0">
                <a:solidFill>
                  <a:srgbClr val="600567"/>
                </a:solidFill>
                <a:latin typeface="+mn-lt"/>
              </a:rPr>
              <a:t>Det gir energi!</a:t>
            </a:r>
          </a:p>
        </p:txBody>
      </p:sp>
      <p:sp>
        <p:nvSpPr>
          <p:cNvPr id="10" name="Pil høyre 9"/>
          <p:cNvSpPr/>
          <p:nvPr/>
        </p:nvSpPr>
        <p:spPr>
          <a:xfrm>
            <a:off x="3355924" y="3900924"/>
            <a:ext cx="468425" cy="463408"/>
          </a:xfrm>
          <a:prstGeom prst="rightArrow">
            <a:avLst/>
          </a:prstGeom>
          <a:solidFill>
            <a:srgbClr val="600567"/>
          </a:solidFill>
          <a:ln>
            <a:solidFill>
              <a:srgbClr val="6005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88" y="2314728"/>
            <a:ext cx="2474097" cy="469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71" y="2486426"/>
            <a:ext cx="2375059" cy="4522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tel 1"/>
          <p:cNvSpPr txBox="1">
            <a:spLocks/>
          </p:cNvSpPr>
          <p:nvPr/>
        </p:nvSpPr>
        <p:spPr>
          <a:xfrm>
            <a:off x="7013654" y="1801187"/>
            <a:ext cx="3057642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3000" dirty="0">
                <a:solidFill>
                  <a:srgbClr val="600567"/>
                </a:solidFill>
                <a:latin typeface="+mn-lt"/>
              </a:rPr>
              <a:t>Du sover godt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117" y="2773005"/>
            <a:ext cx="2532090" cy="200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682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366" y="2667196"/>
            <a:ext cx="1043551" cy="1103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36" y="2985798"/>
            <a:ext cx="1043551" cy="1103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tel 1"/>
          <p:cNvSpPr txBox="1">
            <a:spLocks/>
          </p:cNvSpPr>
          <p:nvPr/>
        </p:nvSpPr>
        <p:spPr>
          <a:xfrm>
            <a:off x="749043" y="830824"/>
            <a:ext cx="9740846" cy="132263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 fontScale="97500"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nb-NO" b="1" dirty="0">
              <a:solidFill>
                <a:srgbClr val="831774"/>
              </a:solidFill>
            </a:endParaRPr>
          </a:p>
        </p:txBody>
      </p:sp>
      <p:sp>
        <p:nvSpPr>
          <p:cNvPr id="20" name="TekstSylinder 19"/>
          <p:cNvSpPr txBox="1"/>
          <p:nvPr/>
        </p:nvSpPr>
        <p:spPr>
          <a:xfrm>
            <a:off x="6749862" y="438896"/>
            <a:ext cx="30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800" b="1" dirty="0"/>
              <a:t>Vær aktiv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458" y="2797528"/>
            <a:ext cx="2176049" cy="3746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tel 1"/>
          <p:cNvSpPr txBox="1">
            <a:spLocks/>
          </p:cNvSpPr>
          <p:nvPr/>
        </p:nvSpPr>
        <p:spPr>
          <a:xfrm>
            <a:off x="5176651" y="1522600"/>
            <a:ext cx="4756004" cy="1027081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b-NO" sz="3000" dirty="0">
                <a:solidFill>
                  <a:srgbClr val="600567"/>
                </a:solidFill>
                <a:latin typeface="+mn-lt"/>
              </a:rPr>
              <a:t>Det kan hjelpe mot smerter </a:t>
            </a:r>
          </a:p>
        </p:txBody>
      </p:sp>
      <p:sp>
        <p:nvSpPr>
          <p:cNvPr id="7" name="Tittel 1"/>
          <p:cNvSpPr>
            <a:spLocks noGrp="1"/>
          </p:cNvSpPr>
          <p:nvPr>
            <p:ph type="title"/>
          </p:nvPr>
        </p:nvSpPr>
        <p:spPr>
          <a:xfrm>
            <a:off x="600240" y="623562"/>
            <a:ext cx="8966893" cy="1322630"/>
          </a:xfrm>
        </p:spPr>
        <p:txBody>
          <a:bodyPr>
            <a:normAutofit/>
          </a:bodyPr>
          <a:lstStyle/>
          <a:p>
            <a:pPr algn="l"/>
            <a:r>
              <a:rPr lang="nb-NO" sz="4500" b="1" dirty="0">
                <a:solidFill>
                  <a:srgbClr val="600567"/>
                </a:solidFill>
              </a:rPr>
              <a:t>Hvorfor skal du være aktiv? </a:t>
            </a:r>
            <a:endParaRPr lang="nb-NO" sz="4500" dirty="0">
              <a:solidFill>
                <a:srgbClr val="600567"/>
              </a:solidFill>
            </a:endParaRPr>
          </a:p>
        </p:txBody>
      </p:sp>
      <p:sp>
        <p:nvSpPr>
          <p:cNvPr id="9" name="Pil høyre 8"/>
          <p:cNvSpPr/>
          <p:nvPr/>
        </p:nvSpPr>
        <p:spPr>
          <a:xfrm>
            <a:off x="5176651" y="3900924"/>
            <a:ext cx="468425" cy="463408"/>
          </a:xfrm>
          <a:prstGeom prst="rightArrow">
            <a:avLst/>
          </a:prstGeom>
          <a:solidFill>
            <a:srgbClr val="600567"/>
          </a:solidFill>
          <a:ln>
            <a:solidFill>
              <a:srgbClr val="6005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B656B654-B836-4512-BDE6-DD733D776BD9" descr="D0CB73A4-54C2-49C4-A3B6-1313F98A406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11" t="6318"/>
          <a:stretch/>
        </p:blipFill>
        <p:spPr bwMode="auto">
          <a:xfrm>
            <a:off x="5822115" y="2549681"/>
            <a:ext cx="1855493" cy="3666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623" y="2826554"/>
            <a:ext cx="1717028" cy="3852636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3"/>
          <a:stretch/>
        </p:blipFill>
        <p:spPr bwMode="auto">
          <a:xfrm flipH="1">
            <a:off x="8593913" y="3510151"/>
            <a:ext cx="1572954" cy="344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341" y="2667196"/>
            <a:ext cx="1805777" cy="3147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01" y="2797528"/>
            <a:ext cx="1588908" cy="3418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561" y="4460037"/>
            <a:ext cx="395019" cy="41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470" y="4544087"/>
            <a:ext cx="395019" cy="41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401" y="5211221"/>
            <a:ext cx="395019" cy="41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440" y="5173497"/>
            <a:ext cx="395019" cy="41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203195"/>
      </p:ext>
    </p:extLst>
  </p:cSld>
  <p:clrMapOvr>
    <a:masterClrMapping/>
  </p:clrMapOvr>
</p:sld>
</file>

<file path=ppt/theme/theme1.xml><?xml version="1.0" encoding="utf-8"?>
<a:theme xmlns:a="http://schemas.openxmlformats.org/drawingml/2006/main" name="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2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2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2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3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3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17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18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19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20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21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22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23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24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25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3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3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8.xml><?xml version="1.0" encoding="utf-8"?>
<a:theme xmlns:a="http://schemas.openxmlformats.org/drawingml/2006/main" name="3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9.xml><?xml version="1.0" encoding="utf-8"?>
<a:theme xmlns:a="http://schemas.openxmlformats.org/drawingml/2006/main" name="3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0.xml><?xml version="1.0" encoding="utf-8"?>
<a:theme xmlns:a="http://schemas.openxmlformats.org/drawingml/2006/main" name="3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1.xml><?xml version="1.0" encoding="utf-8"?>
<a:theme xmlns:a="http://schemas.openxmlformats.org/drawingml/2006/main" name="4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2.xml><?xml version="1.0" encoding="utf-8"?>
<a:theme xmlns:a="http://schemas.openxmlformats.org/drawingml/2006/main" name="42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3.xml><?xml version="1.0" encoding="utf-8"?>
<a:theme xmlns:a="http://schemas.openxmlformats.org/drawingml/2006/main" name="4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4.xml><?xml version="1.0" encoding="utf-8"?>
<a:theme xmlns:a="http://schemas.openxmlformats.org/drawingml/2006/main" name="44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5.xml><?xml version="1.0" encoding="utf-8"?>
<a:theme xmlns:a="http://schemas.openxmlformats.org/drawingml/2006/main" name="45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6.xml><?xml version="1.0" encoding="utf-8"?>
<a:theme xmlns:a="http://schemas.openxmlformats.org/drawingml/2006/main" name="46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7.xml><?xml version="1.0" encoding="utf-8"?>
<a:theme xmlns:a="http://schemas.openxmlformats.org/drawingml/2006/main" name="47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8.xml><?xml version="1.0" encoding="utf-8"?>
<a:theme xmlns:a="http://schemas.openxmlformats.org/drawingml/2006/main" name="48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9.xml><?xml version="1.0" encoding="utf-8"?>
<a:theme xmlns:a="http://schemas.openxmlformats.org/drawingml/2006/main" name="49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0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0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Blåstripet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1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2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3_PP_MatogHelse">
  <a:themeElements>
    <a:clrScheme name="Bane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PP_MatogHelse</Template>
  <TotalTime>11956</TotalTime>
  <Words>792</Words>
  <Application>Microsoft Office PowerPoint</Application>
  <PresentationFormat>Egendefinert</PresentationFormat>
  <Paragraphs>159</Paragraphs>
  <Slides>11</Slides>
  <Notes>11</Notes>
  <HiddenSlides>0</HiddenSlides>
  <MMClips>0</MMClips>
  <ScaleCrop>false</ScaleCrop>
  <HeadingPairs>
    <vt:vector size="8" baseType="variant">
      <vt:variant>
        <vt:lpstr>Brukte skrifter</vt:lpstr>
      </vt:variant>
      <vt:variant>
        <vt:i4>2</vt:i4>
      </vt:variant>
      <vt:variant>
        <vt:lpstr>Tema</vt:lpstr>
      </vt:variant>
      <vt:variant>
        <vt:i4>49</vt:i4>
      </vt:variant>
      <vt:variant>
        <vt:lpstr>Lysbildetitler</vt:lpstr>
      </vt:variant>
      <vt:variant>
        <vt:i4>11</vt:i4>
      </vt:variant>
      <vt:variant>
        <vt:lpstr>Tilpassede fremvisninger</vt:lpstr>
      </vt:variant>
      <vt:variant>
        <vt:i4>1</vt:i4>
      </vt:variant>
    </vt:vector>
  </HeadingPairs>
  <TitlesOfParts>
    <vt:vector size="63" baseType="lpstr">
      <vt:lpstr>Arial</vt:lpstr>
      <vt:lpstr>Calibri</vt:lpstr>
      <vt:lpstr>PP_MatogHelse</vt:lpstr>
      <vt:lpstr>Office-tema</vt:lpstr>
      <vt:lpstr>1_Blåstripet</vt:lpstr>
      <vt:lpstr>1_PP_MatogHelse</vt:lpstr>
      <vt:lpstr>10_PP_MatogHelse</vt:lpstr>
      <vt:lpstr>5_Blåstripet</vt:lpstr>
      <vt:lpstr>11_PP_MatogHelse</vt:lpstr>
      <vt:lpstr>12_PP_MatogHelse</vt:lpstr>
      <vt:lpstr>13_PP_MatogHelse</vt:lpstr>
      <vt:lpstr>14_PP_MatogHelse</vt:lpstr>
      <vt:lpstr>15_PP_MatogHelse</vt:lpstr>
      <vt:lpstr>16_PP_MatogHelse</vt:lpstr>
      <vt:lpstr>17_PP_MatogHelse</vt:lpstr>
      <vt:lpstr>18_PP_MatogHelse</vt:lpstr>
      <vt:lpstr>19_PP_MatogHelse</vt:lpstr>
      <vt:lpstr>20_PP_MatogHelse</vt:lpstr>
      <vt:lpstr>21_PP_MatogHelse</vt:lpstr>
      <vt:lpstr>23_PP_MatogHelse</vt:lpstr>
      <vt:lpstr>24_PP_MatogHelse</vt:lpstr>
      <vt:lpstr>25_PP_MatogHelse</vt:lpstr>
      <vt:lpstr>26_PP_MatogHelse</vt:lpstr>
      <vt:lpstr>27_PP_MatogHelse</vt:lpstr>
      <vt:lpstr>28_PP_MatogHelse</vt:lpstr>
      <vt:lpstr>29_PP_MatogHelse</vt:lpstr>
      <vt:lpstr>30_PP_MatogHelse</vt:lpstr>
      <vt:lpstr>31_PP_MatogHelse</vt:lpstr>
      <vt:lpstr>17_Blåstripet</vt:lpstr>
      <vt:lpstr>18_Blåstripet</vt:lpstr>
      <vt:lpstr>19_Blåstripet</vt:lpstr>
      <vt:lpstr>20_Blåstripet</vt:lpstr>
      <vt:lpstr>21_Blåstripet</vt:lpstr>
      <vt:lpstr>22_Blåstripet</vt:lpstr>
      <vt:lpstr>23_Blåstripet</vt:lpstr>
      <vt:lpstr>24_Blåstripet</vt:lpstr>
      <vt:lpstr>25_Blåstripet</vt:lpstr>
      <vt:lpstr>33_PP_MatogHelse</vt:lpstr>
      <vt:lpstr>34_PP_MatogHelse</vt:lpstr>
      <vt:lpstr>35_PP_MatogHelse</vt:lpstr>
      <vt:lpstr>38_PP_MatogHelse</vt:lpstr>
      <vt:lpstr>39_PP_MatogHelse</vt:lpstr>
      <vt:lpstr>41_PP_MatogHelse</vt:lpstr>
      <vt:lpstr>42_PP_MatogHelse</vt:lpstr>
      <vt:lpstr>43_PP_MatogHelse</vt:lpstr>
      <vt:lpstr>44_PP_MatogHelse</vt:lpstr>
      <vt:lpstr>45_PP_MatogHelse</vt:lpstr>
      <vt:lpstr>46_PP_MatogHelse</vt:lpstr>
      <vt:lpstr>47_PP_MatogHelse</vt:lpstr>
      <vt:lpstr>48_PP_MatogHelse</vt:lpstr>
      <vt:lpstr>49_PP_MatogHelse</vt:lpstr>
      <vt:lpstr>PowerPoint-presentasjon</vt:lpstr>
      <vt:lpstr>Hvordan kan du være aktiv? </vt:lpstr>
      <vt:lpstr>Hvordan kan du være aktiv utendørs? </vt:lpstr>
      <vt:lpstr>Hva gjør du hvis det er glatt på bakken?</vt:lpstr>
      <vt:lpstr>PowerPoint-presentasjon</vt:lpstr>
      <vt:lpstr>PowerPoint-presentasjon</vt:lpstr>
      <vt:lpstr>Hvorfor skal du være aktiv? </vt:lpstr>
      <vt:lpstr>Hvorfor skal du være aktiv? </vt:lpstr>
      <vt:lpstr>Hvorfor skal du være aktiv? </vt:lpstr>
      <vt:lpstr>Hvorfor skal du være aktiv? </vt:lpstr>
      <vt:lpstr>Oppsummering</vt:lpstr>
      <vt:lpstr>Tilpasset fremvisning 1</vt:lpstr>
    </vt:vector>
  </TitlesOfParts>
  <Company>Oslo kommune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Velkommen</dc:title>
  <dc:creator>Aud Marit Eriksen</dc:creator>
  <cp:lastModifiedBy>Ida Helene Moksnes Barbala</cp:lastModifiedBy>
  <cp:revision>767</cp:revision>
  <cp:lastPrinted>2017-12-27T12:37:29Z</cp:lastPrinted>
  <dcterms:created xsi:type="dcterms:W3CDTF">2015-10-07T13:32:32Z</dcterms:created>
  <dcterms:modified xsi:type="dcterms:W3CDTF">2018-05-23T06:57:45Z</dcterms:modified>
</cp:coreProperties>
</file>