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43.xml" ContentType="application/vnd.openxmlformats-officedocument.presentationml.slideMaster+xml"/>
  <Override PartName="/ppt/slideMasters/slideMaster44.xml" ContentType="application/vnd.openxmlformats-officedocument.presentationml.slideMaster+xml"/>
  <Override PartName="/ppt/slideMasters/slideMaster45.xml" ContentType="application/vnd.openxmlformats-officedocument.presentationml.slideMaster+xml"/>
  <Override PartName="/ppt/slideMasters/slideMaster46.xml" ContentType="application/vnd.openxmlformats-officedocument.presentationml.slideMaster+xml"/>
  <Override PartName="/ppt/slideMasters/slideMaster47.xml" ContentType="application/vnd.openxmlformats-officedocument.presentationml.slideMaster+xml"/>
  <Override PartName="/ppt/slideMasters/slideMaster48.xml" ContentType="application/vnd.openxmlformats-officedocument.presentationml.slideMaster+xml"/>
  <Override PartName="/ppt/slideMasters/slideMaster4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ppt/theme/theme29.xml" ContentType="application/vnd.openxmlformats-officedocument.theme+xml"/>
  <Override PartName="/ppt/theme/theme30.xml" ContentType="application/vnd.openxmlformats-officedocument.theme+xml"/>
  <Override PartName="/ppt/theme/theme31.xml" ContentType="application/vnd.openxmlformats-officedocument.theme+xml"/>
  <Override PartName="/ppt/theme/theme32.xml" ContentType="application/vnd.openxmlformats-officedocument.theme+xml"/>
  <Override PartName="/ppt/theme/theme33.xml" ContentType="application/vnd.openxmlformats-officedocument.theme+xml"/>
  <Override PartName="/ppt/theme/theme34.xml" ContentType="application/vnd.openxmlformats-officedocument.theme+xml"/>
  <Override PartName="/ppt/theme/theme35.xml" ContentType="application/vnd.openxmlformats-officedocument.theme+xml"/>
  <Override PartName="/ppt/theme/theme36.xml" ContentType="application/vnd.openxmlformats-officedocument.theme+xml"/>
  <Override PartName="/ppt/theme/theme37.xml" ContentType="application/vnd.openxmlformats-officedocument.theme+xml"/>
  <Override PartName="/ppt/theme/theme38.xml" ContentType="application/vnd.openxmlformats-officedocument.theme+xml"/>
  <Override PartName="/ppt/theme/theme39.xml" ContentType="application/vnd.openxmlformats-officedocument.theme+xml"/>
  <Override PartName="/ppt/theme/theme40.xml" ContentType="application/vnd.openxmlformats-officedocument.theme+xml"/>
  <Override PartName="/ppt/theme/theme41.xml" ContentType="application/vnd.openxmlformats-officedocument.theme+xml"/>
  <Override PartName="/ppt/theme/theme42.xml" ContentType="application/vnd.openxmlformats-officedocument.theme+xml"/>
  <Override PartName="/ppt/theme/theme43.xml" ContentType="application/vnd.openxmlformats-officedocument.theme+xml"/>
  <Override PartName="/ppt/theme/theme44.xml" ContentType="application/vnd.openxmlformats-officedocument.theme+xml"/>
  <Override PartName="/ppt/theme/theme45.xml" ContentType="application/vnd.openxmlformats-officedocument.theme+xml"/>
  <Override PartName="/ppt/theme/theme46.xml" ContentType="application/vnd.openxmlformats-officedocument.theme+xml"/>
  <Override PartName="/ppt/slideLayouts/slideLayout34.xml" ContentType="application/vnd.openxmlformats-officedocument.presentationml.slideLayout+xml"/>
  <Override PartName="/ppt/theme/theme47.xml" ContentType="application/vnd.openxmlformats-officedocument.theme+xml"/>
  <Override PartName="/ppt/slideLayouts/slideLayout35.xml" ContentType="application/vnd.openxmlformats-officedocument.presentationml.slideLayout+xml"/>
  <Override PartName="/ppt/theme/theme48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9.xml" ContentType="application/vnd.openxmlformats-officedocument.theme+xml"/>
  <Override PartName="/ppt/theme/theme50.xml" ContentType="application/vnd.openxmlformats-officedocument.theme+xml"/>
  <Override PartName="/ppt/theme/theme5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07" r:id="rId1"/>
    <p:sldMasterId id="2147483819" r:id="rId2"/>
    <p:sldMasterId id="2147483867" r:id="rId3"/>
    <p:sldMasterId id="2147483915" r:id="rId4"/>
    <p:sldMasterId id="2147483933" r:id="rId5"/>
    <p:sldMasterId id="2147483935" r:id="rId6"/>
    <p:sldMasterId id="2147483959" r:id="rId7"/>
    <p:sldMasterId id="2147483961" r:id="rId8"/>
    <p:sldMasterId id="2147483963" r:id="rId9"/>
    <p:sldMasterId id="2147483965" r:id="rId10"/>
    <p:sldMasterId id="2147483967" r:id="rId11"/>
    <p:sldMasterId id="2147483969" r:id="rId12"/>
    <p:sldMasterId id="2147483971" r:id="rId13"/>
    <p:sldMasterId id="2147483973" r:id="rId14"/>
    <p:sldMasterId id="2147483975" r:id="rId15"/>
    <p:sldMasterId id="2147483977" r:id="rId16"/>
    <p:sldMasterId id="2147483979" r:id="rId17"/>
    <p:sldMasterId id="2147483983" r:id="rId18"/>
    <p:sldMasterId id="2147483985" r:id="rId19"/>
    <p:sldMasterId id="2147483987" r:id="rId20"/>
    <p:sldMasterId id="2147483989" r:id="rId21"/>
    <p:sldMasterId id="2147483991" r:id="rId22"/>
    <p:sldMasterId id="2147483993" r:id="rId23"/>
    <p:sldMasterId id="2147483995" r:id="rId24"/>
    <p:sldMasterId id="2147483997" r:id="rId25"/>
    <p:sldMasterId id="2147483999" r:id="rId26"/>
    <p:sldMasterId id="2147484003" r:id="rId27"/>
    <p:sldMasterId id="2147484005" r:id="rId28"/>
    <p:sldMasterId id="2147484007" r:id="rId29"/>
    <p:sldMasterId id="2147484009" r:id="rId30"/>
    <p:sldMasterId id="2147484011" r:id="rId31"/>
    <p:sldMasterId id="2147484013" r:id="rId32"/>
    <p:sldMasterId id="2147484015" r:id="rId33"/>
    <p:sldMasterId id="2147484017" r:id="rId34"/>
    <p:sldMasterId id="2147484019" r:id="rId35"/>
    <p:sldMasterId id="2147484021" r:id="rId36"/>
    <p:sldMasterId id="2147484023" r:id="rId37"/>
    <p:sldMasterId id="2147484025" r:id="rId38"/>
    <p:sldMasterId id="2147484031" r:id="rId39"/>
    <p:sldMasterId id="2147484033" r:id="rId40"/>
    <p:sldMasterId id="2147484037" r:id="rId41"/>
    <p:sldMasterId id="2147484039" r:id="rId42"/>
    <p:sldMasterId id="2147484041" r:id="rId43"/>
    <p:sldMasterId id="2147484043" r:id="rId44"/>
    <p:sldMasterId id="2147484045" r:id="rId45"/>
    <p:sldMasterId id="2147484047" r:id="rId46"/>
    <p:sldMasterId id="2147484049" r:id="rId47"/>
    <p:sldMasterId id="2147484074" r:id="rId48"/>
    <p:sldMasterId id="2147484077" r:id="rId49"/>
  </p:sldMasterIdLst>
  <p:notesMasterIdLst>
    <p:notesMasterId r:id="rId60"/>
  </p:notesMasterIdLst>
  <p:handoutMasterIdLst>
    <p:handoutMasterId r:id="rId61"/>
  </p:handoutMasterIdLst>
  <p:sldIdLst>
    <p:sldId id="645" r:id="rId50"/>
    <p:sldId id="664" r:id="rId51"/>
    <p:sldId id="672" r:id="rId52"/>
    <p:sldId id="671" r:id="rId53"/>
    <p:sldId id="670" r:id="rId54"/>
    <p:sldId id="669" r:id="rId55"/>
    <p:sldId id="668" r:id="rId56"/>
    <p:sldId id="667" r:id="rId57"/>
    <p:sldId id="666" r:id="rId58"/>
    <p:sldId id="665" r:id="rId59"/>
  </p:sldIdLst>
  <p:sldSz cx="10688638" cy="7562850"/>
  <p:notesSz cx="6797675" cy="9928225"/>
  <p:custShowLst>
    <p:custShow name="Tilpasset fremvisning 1" id="0">
      <p:sldLst/>
    </p:custShow>
  </p:custShowLst>
  <p:defaultTextStyle>
    <a:defPPr>
      <a:defRPr lang="nb-NO"/>
    </a:defPPr>
    <a:lvl1pPr marL="0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8DA5"/>
    <a:srgbClr val="086B8E"/>
    <a:srgbClr val="159CB7"/>
    <a:srgbClr val="DF7A0B"/>
    <a:srgbClr val="18B6D6"/>
    <a:srgbClr val="1786AD"/>
    <a:srgbClr val="918001"/>
    <a:srgbClr val="C2AB02"/>
    <a:srgbClr val="FBDD03"/>
    <a:srgbClr val="D3C0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93" autoAdjust="0"/>
    <p:restoredTop sz="85240" autoAdjust="0"/>
  </p:normalViewPr>
  <p:slideViewPr>
    <p:cSldViewPr snapToGrid="0" snapToObjects="1">
      <p:cViewPr varScale="1">
        <p:scale>
          <a:sx n="49" d="100"/>
          <a:sy n="49" d="100"/>
        </p:scale>
        <p:origin x="1256" y="44"/>
      </p:cViewPr>
      <p:guideLst>
        <p:guide orient="horz" pos="2382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Master" Target="slideMasters/slideMaster39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Master" Target="slideMasters/slideMaster42.xml"/><Relationship Id="rId47" Type="http://schemas.openxmlformats.org/officeDocument/2006/relationships/slideMaster" Target="slideMasters/slideMaster47.xml"/><Relationship Id="rId50" Type="http://schemas.openxmlformats.org/officeDocument/2006/relationships/slide" Target="slides/slide1.xml"/><Relationship Id="rId55" Type="http://schemas.openxmlformats.org/officeDocument/2006/relationships/slide" Target="slides/slide6.xml"/><Relationship Id="rId63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Master" Target="slideMasters/slideMaster29.xml"/><Relationship Id="rId41" Type="http://schemas.openxmlformats.org/officeDocument/2006/relationships/slideMaster" Target="slideMasters/slideMaster41.xml"/><Relationship Id="rId54" Type="http://schemas.openxmlformats.org/officeDocument/2006/relationships/slide" Target="slides/slide5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40" Type="http://schemas.openxmlformats.org/officeDocument/2006/relationships/slideMaster" Target="slideMasters/slideMaster40.xml"/><Relationship Id="rId45" Type="http://schemas.openxmlformats.org/officeDocument/2006/relationships/slideMaster" Target="slideMasters/slideMaster45.xml"/><Relationship Id="rId53" Type="http://schemas.openxmlformats.org/officeDocument/2006/relationships/slide" Target="slides/slide4.xml"/><Relationship Id="rId58" Type="http://schemas.openxmlformats.org/officeDocument/2006/relationships/slide" Target="slides/slide9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Master" Target="slideMasters/slideMaster49.xml"/><Relationship Id="rId57" Type="http://schemas.openxmlformats.org/officeDocument/2006/relationships/slide" Target="slides/slide8.xml"/><Relationship Id="rId61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Master" Target="slideMasters/slideMaster31.xml"/><Relationship Id="rId44" Type="http://schemas.openxmlformats.org/officeDocument/2006/relationships/slideMaster" Target="slideMasters/slideMaster44.xml"/><Relationship Id="rId52" Type="http://schemas.openxmlformats.org/officeDocument/2006/relationships/slide" Target="slides/slide3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Master" Target="slideMasters/slideMaster43.xml"/><Relationship Id="rId48" Type="http://schemas.openxmlformats.org/officeDocument/2006/relationships/slideMaster" Target="slideMasters/slideMaster48.xml"/><Relationship Id="rId56" Type="http://schemas.openxmlformats.org/officeDocument/2006/relationships/slide" Target="slides/slide7.xml"/><Relationship Id="rId64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slideMaster" Target="slideMasters/slideMaster46.xml"/><Relationship Id="rId59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E0CB59-F463-4466-898B-577A20783668}" type="datetimeFigureOut">
              <a:rPr lang="en-GB" smtClean="0"/>
              <a:t>23/05/2018</a:t>
            </a:fld>
            <a:endParaRPr lang="en-GB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143A6-C12C-49A9-BBEF-A330CD242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830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E90A7-63D4-4056-8FE2-3360D3A144D9}" type="datetimeFigureOut">
              <a:rPr lang="en-GB" smtClean="0"/>
              <a:t>23/05/2018</a:t>
            </a:fld>
            <a:endParaRPr lang="en-GB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4538"/>
            <a:ext cx="52609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FF2CE7-5086-4DE3-A51B-BEA126ED30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179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i="1" dirty="0">
                <a:solidFill>
                  <a:srgbClr val="000000"/>
                </a:solidFill>
              </a:rPr>
              <a:t>Hvordan skal du kle deg når det er kaldt?</a:t>
            </a:r>
          </a:p>
          <a:p>
            <a:endParaRPr lang="nb-NO" i="1" dirty="0">
              <a:solidFill>
                <a:srgbClr val="000000"/>
              </a:solidFill>
            </a:endParaRPr>
          </a:p>
          <a:p>
            <a:r>
              <a:rPr lang="nb-NO" i="1" dirty="0">
                <a:solidFill>
                  <a:srgbClr val="000000"/>
                </a:solidFill>
              </a:rPr>
              <a:t>I Norge er det kaldt om vinteren.</a:t>
            </a:r>
          </a:p>
          <a:p>
            <a:endParaRPr lang="nb-NO" i="1" dirty="0">
              <a:solidFill>
                <a:srgbClr val="000000"/>
              </a:solidFill>
            </a:endParaRPr>
          </a:p>
          <a:p>
            <a:r>
              <a:rPr lang="nb-NO" i="1" dirty="0">
                <a:solidFill>
                  <a:srgbClr val="000000"/>
                </a:solidFill>
              </a:rPr>
              <a:t>Det kan snø og det kan blåse kaldt.</a:t>
            </a:r>
          </a:p>
          <a:p>
            <a:endParaRPr lang="nb-NO" i="1" dirty="0">
              <a:solidFill>
                <a:srgbClr val="000000"/>
              </a:solidFill>
            </a:endParaRPr>
          </a:p>
          <a:p>
            <a:r>
              <a:rPr lang="nb-NO" i="1" dirty="0">
                <a:solidFill>
                  <a:srgbClr val="000000"/>
                </a:solidFill>
              </a:rPr>
              <a:t>Da er det viktig at du kler seg slik at du ikke fryser når du går ut</a:t>
            </a:r>
          </a:p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1711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i="1" dirty="0">
                <a:solidFill>
                  <a:schemeClr val="bg1"/>
                </a:solidFill>
              </a:rPr>
              <a:t>Hvordan skal du kle deg når det er kaldt?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Trinn3: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b-NO" i="1" dirty="0">
                <a:solidFill>
                  <a:schemeClr val="bg1"/>
                </a:solidFill>
              </a:rPr>
              <a:t>Ha en dunjakke eller en vind- og vanntett jakke.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b-NO" i="1" dirty="0">
                <a:solidFill>
                  <a:schemeClr val="bg1"/>
                </a:solidFill>
              </a:rPr>
              <a:t>Ha på lue og votter.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nb-NO" i="1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b-NO" i="1" dirty="0">
                <a:solidFill>
                  <a:schemeClr val="bg1"/>
                </a:solidFill>
              </a:rPr>
              <a:t>Ha på vinterstøvler med fòr.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Det er viktig å ha på lue når det er kaldt. </a:t>
            </a:r>
          </a:p>
          <a:p>
            <a:r>
              <a:rPr lang="nb-NO" i="1" dirty="0">
                <a:solidFill>
                  <a:schemeClr val="bg1"/>
                </a:solidFill>
              </a:rPr>
              <a:t>Mye av varmen i kroppen kommer ut fra hodet.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Nå er du klar til å gå ut når det er kaldt.</a:t>
            </a:r>
          </a:p>
          <a:p>
            <a:r>
              <a:rPr lang="nb-NO" i="1" dirty="0">
                <a:solidFill>
                  <a:schemeClr val="bg1"/>
                </a:solidFill>
              </a:rPr>
              <a:t>Er det glatt, husk brodder på skoene.</a:t>
            </a:r>
          </a:p>
          <a:p>
            <a:endParaRPr lang="en-GB" dirty="0"/>
          </a:p>
          <a:p>
            <a:endParaRPr lang="nb-NO" i="1" baseline="0" noProof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769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i="1" dirty="0">
                <a:solidFill>
                  <a:schemeClr val="bg1"/>
                </a:solidFill>
              </a:rPr>
              <a:t>Hvordan skal du kle deg når det er kaldt?</a:t>
            </a:r>
            <a:endParaRPr lang="nb-NO" i="1" dirty="0">
              <a:solidFill>
                <a:schemeClr val="bg1"/>
              </a:solidFill>
            </a:endParaRP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Her er noen eksempler på hvordan vi bør kle oss og barna våre når det er kaldt. </a:t>
            </a:r>
          </a:p>
          <a:p>
            <a:r>
              <a:rPr lang="nb-NO" i="1" dirty="0">
                <a:solidFill>
                  <a:schemeClr val="bg1"/>
                </a:solidFill>
              </a:rPr>
              <a:t>Det kan fort bli veldig kaldt og vi vil ikke fryse. </a:t>
            </a:r>
          </a:p>
          <a:p>
            <a:endParaRPr lang="en-GB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Trinn 1: Ha ull innerst til kroppen. Både trøye og stillongs.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769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i="1" dirty="0">
                <a:solidFill>
                  <a:schemeClr val="bg1"/>
                </a:solidFill>
              </a:rPr>
              <a:t>Hvordan skal du kle deg når det er kaldt?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Nå skal vi gå litt nærmere inn på hvert trinn: 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Trinn 1: Tynn ull innerst. Trøye, stillongs, sokker 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i="1" dirty="0">
                <a:solidFill>
                  <a:schemeClr val="bg1"/>
                </a:solidFill>
              </a:rPr>
              <a:t>Mange klær ser varme ut, men er ikke nødvendigvis</a:t>
            </a:r>
            <a:r>
              <a:rPr lang="nb-NO" i="1" baseline="0" dirty="0">
                <a:solidFill>
                  <a:schemeClr val="bg1"/>
                </a:solidFill>
              </a:rPr>
              <a:t> det</a:t>
            </a:r>
            <a:r>
              <a:rPr lang="nb-NO" i="1" dirty="0">
                <a:solidFill>
                  <a:schemeClr val="bg1"/>
                </a:solidFill>
              </a:rPr>
              <a:t>. Se etter disse merkene på klærne du kjøper,</a:t>
            </a:r>
            <a:r>
              <a:rPr lang="nb-NO" i="1" baseline="0" dirty="0">
                <a:solidFill>
                  <a:schemeClr val="bg1"/>
                </a:solidFill>
              </a:rPr>
              <a:t> så du vet at du kan holde deg varm. </a:t>
            </a:r>
            <a:endParaRPr lang="nb-NO" i="1" dirty="0">
              <a:solidFill>
                <a:schemeClr val="bg1"/>
              </a:solidFill>
            </a:endParaRPr>
          </a:p>
          <a:p>
            <a:endParaRPr lang="nb-NO" i="1" dirty="0">
              <a:solidFill>
                <a:schemeClr val="bg1"/>
              </a:solidFill>
            </a:endParaRPr>
          </a:p>
          <a:p>
            <a:endParaRPr lang="nb-NO" i="1" baseline="0" noProof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769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i="1" dirty="0">
                <a:solidFill>
                  <a:schemeClr val="bg1"/>
                </a:solidFill>
              </a:rPr>
              <a:t>Hva er ull?</a:t>
            </a:r>
          </a:p>
          <a:p>
            <a:endParaRPr lang="nb-NO" b="1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Mesteparten av ullen vi bruker i Norge kommer fra sauen. </a:t>
            </a:r>
          </a:p>
          <a:p>
            <a:r>
              <a:rPr lang="nb-NO" i="1" dirty="0">
                <a:solidFill>
                  <a:schemeClr val="bg1"/>
                </a:solidFill>
              </a:rPr>
              <a:t>Det er mye bra med ull: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>
                <a:solidFill>
                  <a:schemeClr val="bg1"/>
                </a:solidFill>
              </a:rPr>
              <a:t>Ull regulerer kroppstemperaturen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>
                <a:solidFill>
                  <a:schemeClr val="bg1"/>
                </a:solidFill>
              </a:rPr>
              <a:t>Ull holder deg varm om vinteren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>
                <a:solidFill>
                  <a:schemeClr val="bg1"/>
                </a:solidFill>
              </a:rPr>
              <a:t>Ull holder deg sval på varme dager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>
                <a:solidFill>
                  <a:schemeClr val="bg1"/>
                </a:solidFill>
              </a:rPr>
              <a:t>Ull isolerer selv når den er våt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>
                <a:solidFill>
                  <a:schemeClr val="bg1"/>
                </a:solidFill>
              </a:rPr>
              <a:t>Ull er elastisk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>
                <a:solidFill>
                  <a:schemeClr val="bg1"/>
                </a:solidFill>
              </a:rPr>
              <a:t>Ull er flammehemmende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>
                <a:solidFill>
                  <a:schemeClr val="bg1"/>
                </a:solidFill>
              </a:rPr>
              <a:t>Ull er antibakterielt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Ull er kanskje dyrt – men ikke over tid. </a:t>
            </a:r>
          </a:p>
          <a:p>
            <a:r>
              <a:rPr lang="nb-NO" i="1" dirty="0">
                <a:solidFill>
                  <a:schemeClr val="bg1"/>
                </a:solidFill>
              </a:rPr>
              <a:t>Det holder lenge og har de beste «egenskapene» om vinteren. </a:t>
            </a:r>
            <a:endParaRPr lang="en-GB" i="1" dirty="0">
              <a:solidFill>
                <a:schemeClr val="bg1"/>
              </a:solidFill>
            </a:endParaRPr>
          </a:p>
          <a:p>
            <a:endParaRPr lang="nb-NO" i="1" baseline="0" noProof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7693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i="1" dirty="0">
                <a:solidFill>
                  <a:schemeClr val="bg1"/>
                </a:solidFill>
              </a:rPr>
              <a:t>Hvorfor skal du vaske ulltøy på 30 grader?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Vasker du ulltøy på over 30 grader kan den krympe. </a:t>
            </a:r>
          </a:p>
          <a:p>
            <a:r>
              <a:rPr lang="nb-NO" i="1" dirty="0">
                <a:solidFill>
                  <a:schemeClr val="bg1"/>
                </a:solidFill>
              </a:rPr>
              <a:t>Har du opplevd det?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Det er også lurt å bruke vaskemiddel beregnet på ull. Som for eksempel </a:t>
            </a:r>
            <a:r>
              <a:rPr lang="nb-NO" i="1" dirty="0" err="1">
                <a:solidFill>
                  <a:schemeClr val="bg1"/>
                </a:solidFill>
              </a:rPr>
              <a:t>Milo</a:t>
            </a:r>
            <a:r>
              <a:rPr lang="nb-NO" i="1" dirty="0">
                <a:solidFill>
                  <a:schemeClr val="bg1"/>
                </a:solidFill>
              </a:rPr>
              <a:t>.</a:t>
            </a:r>
          </a:p>
          <a:p>
            <a:br>
              <a:rPr lang="nb-NO" i="1" dirty="0">
                <a:solidFill>
                  <a:schemeClr val="bg1"/>
                </a:solidFill>
              </a:rPr>
            </a:br>
            <a:r>
              <a:rPr lang="nb-NO" i="1" dirty="0">
                <a:solidFill>
                  <a:schemeClr val="bg1"/>
                </a:solidFill>
              </a:rPr>
              <a:t>Noe ulltøy kan vaskes på 40 grader. Se hva som står på vaskelappen inni </a:t>
            </a:r>
            <a:r>
              <a:rPr lang="nb-NO" i="1" dirty="0" err="1">
                <a:solidFill>
                  <a:schemeClr val="bg1"/>
                </a:solidFill>
              </a:rPr>
              <a:t>tøyet</a:t>
            </a:r>
            <a:r>
              <a:rPr lang="nb-NO" i="1" dirty="0">
                <a:solidFill>
                  <a:schemeClr val="bg1"/>
                </a:solidFill>
              </a:rPr>
              <a:t>.</a:t>
            </a:r>
          </a:p>
          <a:p>
            <a:endParaRPr lang="en-GB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7693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i="1" dirty="0">
                <a:solidFill>
                  <a:schemeClr val="bg1"/>
                </a:solidFill>
              </a:rPr>
              <a:t>Hvordan er ull annerledes fra bomull?</a:t>
            </a:r>
          </a:p>
          <a:p>
            <a:endParaRPr lang="nb-NO" b="1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Bomull kommer fra bomullsplanten.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Bomull holder deg ikke varm om vinteren, spesielt hvis det blir vått</a:t>
            </a:r>
            <a:endParaRPr lang="en-GB" i="1" dirty="0"/>
          </a:p>
          <a:p>
            <a:endParaRPr lang="nb-NO" i="1" baseline="0" noProof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7693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i="1" dirty="0">
                <a:solidFill>
                  <a:schemeClr val="bg1"/>
                </a:solidFill>
              </a:rPr>
              <a:t>Hva er mikrofiber?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Mikrofiber er laget av plast.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Tøy av mikrofiber transporter fuktighet bort fra kroppen/huden slik at du føler deg tørr selv om du er våt/svetter. 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Den holder deg varm. </a:t>
            </a:r>
          </a:p>
          <a:p>
            <a:r>
              <a:rPr lang="nb-NO" i="1" dirty="0">
                <a:solidFill>
                  <a:schemeClr val="bg1"/>
                </a:solidFill>
              </a:rPr>
              <a:t>Den er billigere enn ull, men ikke like bra. </a:t>
            </a:r>
            <a:endParaRPr lang="en-GB" i="1" dirty="0">
              <a:solidFill>
                <a:schemeClr val="bg1"/>
              </a:solidFill>
            </a:endParaRPr>
          </a:p>
          <a:p>
            <a:endParaRPr lang="nb-NO" i="1" baseline="0" noProof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7693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i="1" dirty="0">
                <a:solidFill>
                  <a:schemeClr val="bg1"/>
                </a:solidFill>
              </a:rPr>
              <a:t>Hvordan skal du kle deg når det er kaldt?</a:t>
            </a:r>
            <a:endParaRPr lang="nb-NO" i="1" dirty="0">
              <a:solidFill>
                <a:schemeClr val="bg1"/>
              </a:solidFill>
            </a:endParaRP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Trinn 2: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b-NO" i="1" dirty="0">
                <a:solidFill>
                  <a:schemeClr val="bg1"/>
                </a:solidFill>
              </a:rPr>
              <a:t>Ha en ullgenser eller </a:t>
            </a:r>
            <a:r>
              <a:rPr lang="nb-NO" i="1" dirty="0" err="1">
                <a:solidFill>
                  <a:schemeClr val="bg1"/>
                </a:solidFill>
              </a:rPr>
              <a:t>fleece</a:t>
            </a:r>
            <a:r>
              <a:rPr lang="nb-NO" i="1" dirty="0">
                <a:solidFill>
                  <a:schemeClr val="bg1"/>
                </a:solidFill>
              </a:rPr>
              <a:t> utenpå ulltrøyen.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b-NO" i="1" dirty="0">
                <a:solidFill>
                  <a:schemeClr val="bg1"/>
                </a:solidFill>
              </a:rPr>
              <a:t>Ha på en vanntett og/eller vindtett bukse.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b-NO" i="1" dirty="0">
                <a:solidFill>
                  <a:schemeClr val="bg1"/>
                </a:solidFill>
              </a:rPr>
              <a:t>Tykke ullsokker er også lurt.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Ha et skjerf eller hals/</a:t>
            </a:r>
            <a:r>
              <a:rPr lang="nb-NO" i="1" dirty="0" err="1">
                <a:solidFill>
                  <a:schemeClr val="bg1"/>
                </a:solidFill>
              </a:rPr>
              <a:t>buff</a:t>
            </a:r>
            <a:r>
              <a:rPr lang="nb-NO" i="1" dirty="0">
                <a:solidFill>
                  <a:schemeClr val="bg1"/>
                </a:solidFill>
              </a:rPr>
              <a:t> i rundt halsen. 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Det er ganske billig å kjøpe </a:t>
            </a:r>
            <a:r>
              <a:rPr lang="nb-NO" i="1" dirty="0" err="1">
                <a:solidFill>
                  <a:schemeClr val="bg1"/>
                </a:solidFill>
              </a:rPr>
              <a:t>fleece</a:t>
            </a:r>
            <a:r>
              <a:rPr lang="nb-NO" i="1" dirty="0">
                <a:solidFill>
                  <a:schemeClr val="bg1"/>
                </a:solidFill>
              </a:rPr>
              <a:t>, som er fint å ha utenpå ullundertøyet (trinn 1). </a:t>
            </a:r>
          </a:p>
          <a:p>
            <a:endParaRPr lang="nb-NO" i="1" baseline="0" dirty="0"/>
          </a:p>
          <a:p>
            <a:endParaRPr lang="en-GB" dirty="0"/>
          </a:p>
          <a:p>
            <a:endParaRPr lang="nb-NO" i="1" baseline="0" noProof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7693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i="1" dirty="0">
                <a:solidFill>
                  <a:schemeClr val="bg1"/>
                </a:solidFill>
              </a:rPr>
              <a:t>Hva er </a:t>
            </a:r>
            <a:r>
              <a:rPr lang="nb-NO" b="1" i="1" dirty="0" err="1">
                <a:solidFill>
                  <a:schemeClr val="bg1"/>
                </a:solidFill>
              </a:rPr>
              <a:t>fleece</a:t>
            </a:r>
            <a:r>
              <a:rPr lang="nb-NO" b="1" i="1" dirty="0">
                <a:solidFill>
                  <a:schemeClr val="bg1"/>
                </a:solidFill>
              </a:rPr>
              <a:t>?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 err="1">
                <a:solidFill>
                  <a:schemeClr val="bg1"/>
                </a:solidFill>
              </a:rPr>
              <a:t>Fleece</a:t>
            </a:r>
            <a:r>
              <a:rPr lang="nb-NO" i="1" dirty="0">
                <a:solidFill>
                  <a:schemeClr val="bg1"/>
                </a:solidFill>
              </a:rPr>
              <a:t> er laget av plast.</a:t>
            </a:r>
          </a:p>
          <a:p>
            <a:r>
              <a:rPr lang="nb-NO" i="1" dirty="0" err="1">
                <a:solidFill>
                  <a:schemeClr val="bg1"/>
                </a:solidFill>
              </a:rPr>
              <a:t>Fleece</a:t>
            </a:r>
            <a:r>
              <a:rPr lang="nb-NO" i="1" dirty="0">
                <a:solidFill>
                  <a:schemeClr val="bg1"/>
                </a:solidFill>
              </a:rPr>
              <a:t> kan brukes i stedet for en ullgenser utenpå ullundertøyet. </a:t>
            </a:r>
          </a:p>
          <a:p>
            <a:r>
              <a:rPr lang="nb-NO" i="1" dirty="0" err="1">
                <a:solidFill>
                  <a:schemeClr val="bg1"/>
                </a:solidFill>
              </a:rPr>
              <a:t>Fleece</a:t>
            </a:r>
            <a:r>
              <a:rPr lang="nb-NO" i="1" dirty="0">
                <a:solidFill>
                  <a:schemeClr val="bg1"/>
                </a:solidFill>
              </a:rPr>
              <a:t> holder deg varm. 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Det finnes flere typer </a:t>
            </a:r>
            <a:r>
              <a:rPr lang="nb-NO" i="1" dirty="0" err="1">
                <a:solidFill>
                  <a:schemeClr val="bg1"/>
                </a:solidFill>
              </a:rPr>
              <a:t>fleece</a:t>
            </a:r>
            <a:r>
              <a:rPr lang="nb-NO" i="1" dirty="0">
                <a:solidFill>
                  <a:schemeClr val="bg1"/>
                </a:solidFill>
              </a:rPr>
              <a:t> og kvaliteter av </a:t>
            </a:r>
            <a:r>
              <a:rPr lang="nb-NO" i="1" dirty="0" err="1">
                <a:solidFill>
                  <a:schemeClr val="bg1"/>
                </a:solidFill>
              </a:rPr>
              <a:t>fleece</a:t>
            </a:r>
            <a:r>
              <a:rPr lang="nb-NO" i="1" dirty="0">
                <a:solidFill>
                  <a:schemeClr val="bg1"/>
                </a:solidFill>
              </a:rPr>
              <a:t>. </a:t>
            </a:r>
            <a:endParaRPr lang="en-GB" i="1" dirty="0">
              <a:solidFill>
                <a:schemeClr val="bg1"/>
              </a:solidFill>
            </a:endParaRPr>
          </a:p>
          <a:p>
            <a:endParaRPr lang="nb-NO" i="1" baseline="0" noProof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769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Klikk for å redigere undertittelstil i malen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30-2281-43A3-BB05-83D0CD9BD5A4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AB3F6-72BF-4975-82F3-CCA59513248E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302865"/>
            <a:ext cx="2404944" cy="6452932"/>
          </a:xfrm>
        </p:spPr>
        <p:txBody>
          <a:bodyPr vert="eaVert"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302865"/>
            <a:ext cx="7036687" cy="6452932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57423-0979-4063-BFA4-A2620FC1EBA7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462D8-19CB-4102-AA90-4980DE586DB0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25037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EF4F9-72B3-4E7B-BC2F-438DFBB36F54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35303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A8E81-5704-46DE-BBC5-5347AF6C4E5E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663892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534432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433391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07E0C-09CC-4ACC-A2D0-4F1D85F6D969}" type="datetime1">
              <a:rPr lang="nb-NO" smtClean="0"/>
              <a:t>23.05.2018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1805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0EBA-F95B-4A54-836C-E8FDA881B53A}" type="datetime1">
              <a:rPr lang="nb-NO" smtClean="0"/>
              <a:t>23.05.2018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41055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9568-88A4-4001-ACBF-5A1B5AB16C88}" type="datetime1">
              <a:rPr lang="nb-NO" smtClean="0"/>
              <a:t>23.05.2018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884395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3F83-A03A-42A0-A10F-915D0C0BCE7A}" type="datetime1">
              <a:rPr lang="nb-NO" smtClean="0"/>
              <a:t>23.05.2018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11430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0DD4B-8BAD-4AEC-996F-67629F8A4803}" type="datetime1">
              <a:rPr lang="nb-NO" smtClean="0"/>
              <a:t>23.05.2018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24688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7722A-4C67-478F-AFCB-62F28E1EA3EC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r>
              <a:rPr lang="nb-NO"/>
              <a:t>Dra bildet til plassholderen eller klikk ikonet for å legge til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2E98-716B-4868-81F3-B3D8F44236A6}" type="datetime1">
              <a:rPr lang="nb-NO" smtClean="0"/>
              <a:t>23.05.2018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017383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0D30-A562-420F-955F-3DEB2FEDD9BC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392428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7749262" y="302865"/>
            <a:ext cx="2404944" cy="6452932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534432" y="302865"/>
            <a:ext cx="7036687" cy="6452932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16F74-F771-4423-84CF-EB0C4EC5653D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69588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Klikk for å redigere undertittelstil i malen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0AD82-65EA-47DB-BF6B-3C864C4A2516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38847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9958-3545-4608-89AD-AB3904559D63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42718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E727-1F27-4047-8350-B978F1108672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01110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FADA9-1826-4C9B-8A8F-C5F2478014BA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78330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20C57-49C0-4FC6-900A-E358C8D74BCB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34149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2B45-E48D-4D6F-BFA2-0B8F36F9CA4E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19443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724C-7A67-49CC-976E-D67242A5EA1C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43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E1CFC-9300-432A-B0AE-C21F5B9D0E1E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406C3-2810-4211-A96F-18B1B72EB569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616474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r>
              <a:rPr lang="nb-NO"/>
              <a:t>Dra bildet til plassholderen eller klikk ikonet for å legge til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C68E-A646-4D8D-A458-84A04414CD49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27273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4A920-D8FE-4427-9DFF-1D00F648B0B1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75794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302865"/>
            <a:ext cx="2404944" cy="6452932"/>
          </a:xfrm>
        </p:spPr>
        <p:txBody>
          <a:bodyPr vert="eaVert"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302865"/>
            <a:ext cx="7036687" cy="6452932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8DFCB-8F46-4B32-9F16-AFFD294ED292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70676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1D44-E98F-4CAE-9B12-D97C4E10785A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E386-50EB-4F16-9F98-6A8EF55FD402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7151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A4F2-7354-492A-BD98-6687BBEA87AD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0593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95AC2-C924-49DA-A58F-2BE741901EEE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104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A4998-DCB1-4AFC-B071-F16BDA1718D8}" type="datetime1">
              <a:rPr lang="nb-NO" smtClean="0"/>
              <a:t>23.05.2018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9EC5-21ED-48CA-B080-B9DD01E29852}" type="datetime1">
              <a:rPr lang="nb-NO" smtClean="0"/>
              <a:t>23.05.2018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6689F-9040-4CFB-8997-C17AD25A35AE}" type="datetime1">
              <a:rPr lang="nb-NO" smtClean="0"/>
              <a:t>23.05.2018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FF245-9378-4351-A2CC-4924237F01BF}" type="datetime1">
              <a:rPr lang="nb-NO" smtClean="0"/>
              <a:t>23.05.2018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206D-E786-4195-8F71-C07B7C22F615}" type="datetime1">
              <a:rPr lang="nb-NO" smtClean="0"/>
              <a:t>23.05.2018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r>
              <a:rPr lang="nb-NO"/>
              <a:t>Klikk ikonet for å legge til et bilde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51F20-F3BC-49CA-86CD-B6760E377A45}" type="datetime1">
              <a:rPr lang="nb-NO" smtClean="0"/>
              <a:t>23.05.2018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22.xml"/></Relationships>
</file>

<file path=ppt/slideMasters/_rels/slideMaster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23.xml"/></Relationships>
</file>

<file path=ppt/slideMasters/_rels/slideMaster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24.xml"/></Relationships>
</file>

<file path=ppt/slideMasters/_rels/slideMaster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25.xml"/></Relationships>
</file>

<file path=ppt/slideMasters/_rels/slideMaster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26.xml"/></Relationships>
</file>

<file path=ppt/slideMasters/_rels/slideMaster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27.xml"/></Relationships>
</file>

<file path=ppt/slideMasters/_rels/slideMaster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28.xml"/></Relationships>
</file>

<file path=ppt/slideMasters/_rels/slideMaster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30.xml"/></Relationships>
</file>

<file path=ppt/slideMasters/_rels/slideMaster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31.xml"/></Relationships>
</file>

<file path=ppt/slideMasters/_rels/slideMaster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32.xml"/></Relationships>
</file>

<file path=ppt/slideMasters/_rels/slideMaster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33.xml"/></Relationships>
</file>

<file path=ppt/slideMasters/_rels/slideMaster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34.xml"/></Relationships>
</file>

<file path=ppt/slideMasters/_rels/slideMaster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35.xml"/></Relationships>
</file>

<file path=ppt/slideMasters/_rels/slideMaster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36.xml"/></Relationships>
</file>

<file path=ppt/slideMasters/_rels/slideMaster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37.xml"/></Relationships>
</file>

<file path=ppt/slideMasters/_rels/slideMaster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38.xml"/></Relationships>
</file>

<file path=ppt/slideMasters/_rels/slideMaster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39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4.xml"/></Relationships>
</file>

<file path=ppt/slideMasters/_rels/slideMaster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40.xml"/></Relationships>
</file>

<file path=ppt/slideMasters/_rels/slideMaster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41.xml"/></Relationships>
</file>

<file path=ppt/slideMasters/_rels/slideMaster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42.xml"/></Relationships>
</file>

<file path=ppt/slideMasters/_rels/slideMaster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43.xml"/></Relationships>
</file>

<file path=ppt/slideMasters/_rels/slideMaster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44.xml"/></Relationships>
</file>

<file path=ppt/slideMasters/_rels/slideMaster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45.xml"/></Relationships>
</file>

<file path=ppt/slideMasters/_rels/slideMaster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46.xml"/></Relationships>
</file>

<file path=ppt/slideMasters/_rels/slideMaster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47.xml"/><Relationship Id="rId1" Type="http://schemas.openxmlformats.org/officeDocument/2006/relationships/slideLayout" Target="../slideLayouts/slideLayout34.xml"/></Relationships>
</file>

<file path=ppt/slideMasters/_rels/slideMaster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48.xml"/><Relationship Id="rId1" Type="http://schemas.openxmlformats.org/officeDocument/2006/relationships/slideLayout" Target="../slideLayouts/slideLayout35.xml"/></Relationships>
</file>

<file path=ppt/slideMasters/_rels/slideMaster49.xml.rels><?xml version="1.0" encoding="UTF-8" standalone="yes"?>
<Relationships xmlns="http://schemas.openxmlformats.org/package/2006/relationships"><Relationship Id="rId3" Type="http://schemas.openxmlformats.org/officeDocument/2006/relationships/theme" Target="../theme/theme49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.jpg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B18C1-80B7-4225-AFFA-567CC58EEA80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42A6D-AABC-475D-AD45-863E882C4262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31766-A2B1-465B-8329-434D7EC2CBBE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8366E-E79F-4148-9DBA-154A31987DF5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F0071-85F9-4025-9ED7-88AD37BAC216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475A1-6A7F-4788-BD28-0556976A6060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69EE7-7B84-4103-8F50-24E792B5A14A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E7491-96C4-4B24-885E-12B481F10590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FF2B5-EEC4-4785-9871-760FA2C2ED50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98069-BD87-4732-AB75-5C05DEF48DEE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835D7-5E6C-4928-BE0A-0B9146C057CB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49F27-447F-47CF-AD08-4C3EF72AAE45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55521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hf hdr="0" ftr="0" dt="0"/>
  <p:txStyles>
    <p:titleStyle>
      <a:lvl1pPr algn="ctr" defTabSz="521437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EE04C-DE7C-4B6D-B281-2CEB9A0163F7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85888-DEE9-4D38-B1EF-172ADB34ABBF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B1915-5BB6-4DB9-8F93-C8A5D3730992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099A3-9368-463E-BC05-450804E1B707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F8357-D80C-4D9E-BEDF-D180E43CE3A5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C96D7-9898-4A8F-934D-5299842ECEBC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9279B-7C22-4693-9278-7ED84A1CAD6E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1AF56-6555-412F-B031-86539538161F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550700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A64B4-C08B-427D-866F-DA517A8F17AC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CECB4-7C8A-4707-8C26-330913D4F6A8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52D07-73D5-4375-95A2-ADBF58D93687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05507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</p:sldLayoutIdLst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E6DA5-3599-4B10-9A4E-72E170228BAD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092BD-A904-42F3-BE1D-EE6389C7B2E7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E245C-363A-4436-8548-CD455C5716D7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B9767-5135-473B-B19A-14B3C86EEC5B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1080A-B8D5-4A34-9727-62541365059E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F9FC0-FC4B-4482-9276-FD5F2CE164FB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919FD-974F-4951-BA17-12BF36C93EB9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59279-BAA2-4A99-9C00-7639E771B5BE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628E5-0706-4784-9569-ED50D09AD717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250CA-38F6-4848-B5F6-3CBF032EFBCD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CE7CE-21E7-4DDF-B7DB-FDFE6DA298F3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251DB-41E9-401C-9A70-C85E8EEBCAAB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FE2C8-3D67-4EBF-A764-F86F8DFC5B82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9929B-981A-4D3D-B166-AD30E5406DD1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45D88-1208-42A7-B695-27E85A2A384F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265D9-13F7-4E0E-90E3-C11EB3D3EE1F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CEA5D-FFC4-428A-8EED-D8CBB6EDFA02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D9D97-D4C5-4092-97AE-97D27AAC4560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D2C3C-A701-4131-8273-32CA6FF7694C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50" r:id="rId1"/>
  </p:sldLayoutIdLst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7E231-C4D6-4DFA-B2B5-9F0FBCC5E4D3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6991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75" r:id="rId1"/>
  </p:sldLayoutIdLst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BF3A7-C75C-404E-8401-4B8D6968264F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1728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78" r:id="rId1"/>
    <p:sldLayoutId id="2147484079" r:id="rId2"/>
  </p:sldLayoutIdLst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27D95-9C63-4370-BD78-2EA0E51774D5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A6914-4F42-4D0D-86ED-B0F72B767C65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550700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03DBA-CC6C-4F8A-89EE-0A5A7D366BF7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78936-6302-4BC2-BC1C-8BFA4404A9A9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E45E2-514F-4BC2-B22A-78F0E5EDC85A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10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microsoft.com/office/2007/relationships/hdphoto" Target="../media/hdphoto2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6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4.xml"/><Relationship Id="rId6" Type="http://schemas.microsoft.com/office/2007/relationships/hdphoto" Target="../media/hdphoto3.wdp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D4C0F713-3B75-4253-B706-5FF16CE4D953" descr="B01DB5E5-1795-455F-85D8-37641ABA9D8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0"/>
          <a:stretch/>
        </p:blipFill>
        <p:spPr bwMode="auto">
          <a:xfrm>
            <a:off x="4243527" y="2791459"/>
            <a:ext cx="2265387" cy="441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lassholder for lysbilde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1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TekstSylinder 5"/>
          <p:cNvSpPr txBox="1"/>
          <p:nvPr/>
        </p:nvSpPr>
        <p:spPr>
          <a:xfrm>
            <a:off x="448590" y="515201"/>
            <a:ext cx="1014224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6600" b="1" dirty="0">
                <a:solidFill>
                  <a:srgbClr val="FFFFFF"/>
                </a:solidFill>
                <a:latin typeface="Calibri"/>
              </a:rPr>
              <a:t>Hvordan skal du kle deg når det er kaldt?</a:t>
            </a:r>
          </a:p>
        </p:txBody>
      </p:sp>
    </p:spTree>
    <p:extLst>
      <p:ext uri="{BB962C8B-B14F-4D97-AF65-F5344CB8AC3E}">
        <p14:creationId xmlns:p14="http://schemas.microsoft.com/office/powerpoint/2010/main" val="7807200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tel 1"/>
          <p:cNvSpPr txBox="1">
            <a:spLocks/>
          </p:cNvSpPr>
          <p:nvPr/>
        </p:nvSpPr>
        <p:spPr>
          <a:xfrm>
            <a:off x="749043" y="830824"/>
            <a:ext cx="9740846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nb-NO" b="1" dirty="0">
              <a:solidFill>
                <a:srgbClr val="831774"/>
              </a:solidFill>
            </a:endParaRPr>
          </a:p>
        </p:txBody>
      </p:sp>
      <p:sp>
        <p:nvSpPr>
          <p:cNvPr id="4" name="TekstSylinder 3"/>
          <p:cNvSpPr txBox="1"/>
          <p:nvPr/>
        </p:nvSpPr>
        <p:spPr>
          <a:xfrm>
            <a:off x="6876068" y="441416"/>
            <a:ext cx="3321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/>
              <a:t>Hvordan kle seg</a:t>
            </a:r>
          </a:p>
        </p:txBody>
      </p:sp>
      <p:sp>
        <p:nvSpPr>
          <p:cNvPr id="5" name="Tittel 1"/>
          <p:cNvSpPr>
            <a:spLocks noGrp="1"/>
          </p:cNvSpPr>
          <p:nvPr>
            <p:ph type="title"/>
          </p:nvPr>
        </p:nvSpPr>
        <p:spPr>
          <a:xfrm>
            <a:off x="411585" y="1024089"/>
            <a:ext cx="10004824" cy="1322630"/>
          </a:xfrm>
        </p:spPr>
        <p:txBody>
          <a:bodyPr>
            <a:normAutofit fontScale="90000"/>
          </a:bodyPr>
          <a:lstStyle/>
          <a:p>
            <a:pPr algn="l"/>
            <a:r>
              <a:rPr lang="nb-NO" b="1" dirty="0">
                <a:solidFill>
                  <a:srgbClr val="138DA5"/>
                </a:solidFill>
              </a:rPr>
              <a:t>Hvordan skal du kle deg når det er kaldt?</a:t>
            </a:r>
            <a:endParaRPr lang="nb-NO" dirty="0">
              <a:solidFill>
                <a:srgbClr val="138DA5"/>
              </a:solidFill>
            </a:endParaRPr>
          </a:p>
        </p:txBody>
      </p:sp>
      <p:pic>
        <p:nvPicPr>
          <p:cNvPr id="6" name="D4C0F713-3B75-4253-B706-5FF16CE4D953" descr="B01DB5E5-1795-455F-85D8-37641ABA9D8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0"/>
          <a:stretch/>
        </p:blipFill>
        <p:spPr bwMode="auto">
          <a:xfrm>
            <a:off x="475212" y="2929782"/>
            <a:ext cx="1945917" cy="379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kstSylinder 6"/>
          <p:cNvSpPr txBox="1"/>
          <p:nvPr/>
        </p:nvSpPr>
        <p:spPr>
          <a:xfrm>
            <a:off x="954946" y="2375784"/>
            <a:ext cx="26390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138DA5"/>
                </a:solidFill>
              </a:rPr>
              <a:t>Trinn 3: </a:t>
            </a:r>
            <a:endParaRPr lang="en-GB" sz="3000" dirty="0">
              <a:solidFill>
                <a:srgbClr val="138DA5"/>
              </a:solidFill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2421125" y="3083782"/>
            <a:ext cx="407426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b-NO" sz="2600" dirty="0">
                <a:solidFill>
                  <a:srgbClr val="138DA5"/>
                </a:solidFill>
              </a:rPr>
              <a:t>Lue</a:t>
            </a:r>
          </a:p>
          <a:p>
            <a:pPr lvl="0"/>
            <a:endParaRPr lang="nb-NO" sz="2600" dirty="0">
              <a:solidFill>
                <a:srgbClr val="138DA5"/>
              </a:solidFill>
            </a:endParaRPr>
          </a:p>
          <a:p>
            <a:pPr lvl="0"/>
            <a:r>
              <a:rPr lang="nb-NO" sz="2600" dirty="0">
                <a:solidFill>
                  <a:srgbClr val="138DA5"/>
                </a:solidFill>
              </a:rPr>
              <a:t>Vann - og </a:t>
            </a:r>
          </a:p>
          <a:p>
            <a:pPr lvl="0"/>
            <a:r>
              <a:rPr lang="nb-NO" sz="2600" dirty="0">
                <a:solidFill>
                  <a:srgbClr val="138DA5"/>
                </a:solidFill>
              </a:rPr>
              <a:t>vindtett jakke</a:t>
            </a:r>
          </a:p>
          <a:p>
            <a:pPr lvl="0"/>
            <a:endParaRPr lang="nb-NO" sz="2600" dirty="0">
              <a:solidFill>
                <a:srgbClr val="138DA5"/>
              </a:solidFill>
            </a:endParaRPr>
          </a:p>
          <a:p>
            <a:pPr lvl="0"/>
            <a:r>
              <a:rPr lang="nb-NO" sz="2600" dirty="0">
                <a:solidFill>
                  <a:srgbClr val="138DA5"/>
                </a:solidFill>
              </a:rPr>
              <a:t>Votter</a:t>
            </a:r>
          </a:p>
          <a:p>
            <a:pPr lvl="0"/>
            <a:endParaRPr lang="nb-NO" sz="2600" dirty="0">
              <a:solidFill>
                <a:srgbClr val="138DA5"/>
              </a:solidFill>
            </a:endParaRPr>
          </a:p>
          <a:p>
            <a:pPr lvl="0"/>
            <a:endParaRPr lang="nb-NO" sz="2600" dirty="0">
              <a:solidFill>
                <a:srgbClr val="138DA5"/>
              </a:solidFill>
            </a:endParaRPr>
          </a:p>
          <a:p>
            <a:pPr lvl="0"/>
            <a:r>
              <a:rPr lang="nb-NO" sz="2600" dirty="0">
                <a:solidFill>
                  <a:srgbClr val="138DA5"/>
                </a:solidFill>
              </a:rPr>
              <a:t>Støvler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5588082" y="2346719"/>
            <a:ext cx="3113128" cy="5539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138DA5"/>
                </a:solidFill>
              </a:rPr>
              <a:t>Se etter: 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5690476" y="2867694"/>
            <a:ext cx="3559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rgbClr val="138DA5"/>
                </a:solidFill>
              </a:rPr>
              <a:t>Vindtett – Wind </a:t>
            </a:r>
            <a:r>
              <a:rPr lang="nb-NO" dirty="0" err="1">
                <a:solidFill>
                  <a:srgbClr val="138DA5"/>
                </a:solidFill>
              </a:rPr>
              <a:t>proof</a:t>
            </a:r>
            <a:endParaRPr lang="nb-NO" dirty="0">
              <a:solidFill>
                <a:srgbClr val="138DA5"/>
              </a:solidFill>
            </a:endParaRPr>
          </a:p>
          <a:p>
            <a:r>
              <a:rPr lang="nb-NO" dirty="0">
                <a:solidFill>
                  <a:srgbClr val="138DA5"/>
                </a:solidFill>
              </a:rPr>
              <a:t>Vanntett – Water </a:t>
            </a:r>
            <a:r>
              <a:rPr lang="nb-NO" dirty="0" err="1">
                <a:solidFill>
                  <a:srgbClr val="138DA5"/>
                </a:solidFill>
              </a:rPr>
              <a:t>proof</a:t>
            </a:r>
            <a:endParaRPr lang="en-GB" dirty="0">
              <a:solidFill>
                <a:srgbClr val="138D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007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/>
              <a:t>Hvordan kle seg</a:t>
            </a:r>
          </a:p>
        </p:txBody>
      </p:sp>
      <p:sp>
        <p:nvSpPr>
          <p:cNvPr id="8" name="Tittel 1"/>
          <p:cNvSpPr txBox="1">
            <a:spLocks/>
          </p:cNvSpPr>
          <p:nvPr/>
        </p:nvSpPr>
        <p:spPr>
          <a:xfrm>
            <a:off x="749043" y="830824"/>
            <a:ext cx="9740846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nb-NO" b="1" dirty="0">
              <a:solidFill>
                <a:srgbClr val="831774"/>
              </a:solidFill>
            </a:endParaRPr>
          </a:p>
        </p:txBody>
      </p:sp>
      <p:sp>
        <p:nvSpPr>
          <p:cNvPr id="9" name="Tittel 1"/>
          <p:cNvSpPr>
            <a:spLocks noGrp="1"/>
          </p:cNvSpPr>
          <p:nvPr>
            <p:ph type="title"/>
          </p:nvPr>
        </p:nvSpPr>
        <p:spPr>
          <a:xfrm>
            <a:off x="433162" y="992083"/>
            <a:ext cx="9892145" cy="1322630"/>
          </a:xfrm>
        </p:spPr>
        <p:txBody>
          <a:bodyPr>
            <a:normAutofit fontScale="90000"/>
          </a:bodyPr>
          <a:lstStyle/>
          <a:p>
            <a:pPr algn="l"/>
            <a:r>
              <a:rPr lang="nb-NO" b="1" dirty="0">
                <a:solidFill>
                  <a:srgbClr val="198FA7"/>
                </a:solidFill>
              </a:rPr>
              <a:t>Hvordan skal du kle deg når det er kaldt?</a:t>
            </a:r>
            <a:endParaRPr lang="nb-NO" dirty="0">
              <a:solidFill>
                <a:srgbClr val="600567"/>
              </a:solidFill>
            </a:endParaRPr>
          </a:p>
        </p:txBody>
      </p:sp>
      <p:pic>
        <p:nvPicPr>
          <p:cNvPr id="11" name="D4C0F713-3B75-4253-B706-5FF16CE4D953" descr="B01DB5E5-1795-455F-85D8-37641ABA9D8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5000"/>
          <a:stretch/>
        </p:blipFill>
        <p:spPr bwMode="auto">
          <a:xfrm>
            <a:off x="3912632" y="2764437"/>
            <a:ext cx="1661571" cy="3239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D4C0F713-3B75-4253-B706-5FF16CE4D953" descr="B01DB5E5-1795-455F-85D8-37641ABA9D8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0"/>
          <a:stretch/>
        </p:blipFill>
        <p:spPr bwMode="auto">
          <a:xfrm>
            <a:off x="7008317" y="2862502"/>
            <a:ext cx="1596260" cy="3112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kstSylinder 14"/>
          <p:cNvSpPr txBox="1"/>
          <p:nvPr/>
        </p:nvSpPr>
        <p:spPr>
          <a:xfrm>
            <a:off x="1181714" y="2296798"/>
            <a:ext cx="1987757" cy="5539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198FA7"/>
                </a:solidFill>
              </a:rPr>
              <a:t>Trinn 1:</a:t>
            </a:r>
            <a:endParaRPr lang="en-GB" sz="3000" dirty="0">
              <a:solidFill>
                <a:srgbClr val="159CB7"/>
              </a:solidFill>
            </a:endParaRPr>
          </a:p>
        </p:txBody>
      </p:sp>
      <p:sp>
        <p:nvSpPr>
          <p:cNvPr id="16" name="TekstSylinder 15"/>
          <p:cNvSpPr txBox="1"/>
          <p:nvPr/>
        </p:nvSpPr>
        <p:spPr>
          <a:xfrm>
            <a:off x="4035461" y="2344339"/>
            <a:ext cx="296494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198FA7"/>
                </a:solidFill>
              </a:rPr>
              <a:t>Trinn 2:</a:t>
            </a:r>
            <a:endParaRPr lang="en-GB" sz="3000" dirty="0">
              <a:solidFill>
                <a:srgbClr val="600567"/>
              </a:solidFill>
            </a:endParaRPr>
          </a:p>
        </p:txBody>
      </p:sp>
      <p:sp>
        <p:nvSpPr>
          <p:cNvPr id="17" name="TekstSylinder 16"/>
          <p:cNvSpPr txBox="1"/>
          <p:nvPr/>
        </p:nvSpPr>
        <p:spPr>
          <a:xfrm>
            <a:off x="7239373" y="2314713"/>
            <a:ext cx="26390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198FA7"/>
                </a:solidFill>
              </a:rPr>
              <a:t>Trinn 3:</a:t>
            </a:r>
            <a:endParaRPr lang="en-GB" sz="3000" dirty="0">
              <a:solidFill>
                <a:srgbClr val="600567"/>
              </a:solidFill>
            </a:endParaRPr>
          </a:p>
        </p:txBody>
      </p:sp>
      <p:sp>
        <p:nvSpPr>
          <p:cNvPr id="18" name="Rektangel 17"/>
          <p:cNvSpPr/>
          <p:nvPr/>
        </p:nvSpPr>
        <p:spPr>
          <a:xfrm>
            <a:off x="1019552" y="5978663"/>
            <a:ext cx="23120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b-NO" dirty="0">
                <a:solidFill>
                  <a:srgbClr val="198FA7"/>
                </a:solidFill>
              </a:rPr>
              <a:t>Ull inntil kroppen Overdel, underdel, sokker</a:t>
            </a:r>
          </a:p>
        </p:txBody>
      </p:sp>
      <p:sp>
        <p:nvSpPr>
          <p:cNvPr id="19" name="Rektangel 18"/>
          <p:cNvSpPr/>
          <p:nvPr/>
        </p:nvSpPr>
        <p:spPr>
          <a:xfrm>
            <a:off x="3800057" y="6004028"/>
            <a:ext cx="28474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b-NO" dirty="0">
                <a:solidFill>
                  <a:srgbClr val="198FA7"/>
                </a:solidFill>
              </a:rPr>
              <a:t>Ullgenser/</a:t>
            </a:r>
            <a:r>
              <a:rPr lang="nb-NO" dirty="0" err="1">
                <a:solidFill>
                  <a:srgbClr val="198FA7"/>
                </a:solidFill>
              </a:rPr>
              <a:t>fleece</a:t>
            </a:r>
            <a:r>
              <a:rPr lang="nb-NO" dirty="0">
                <a:solidFill>
                  <a:srgbClr val="198FA7"/>
                </a:solidFill>
              </a:rPr>
              <a:t>,</a:t>
            </a:r>
          </a:p>
          <a:p>
            <a:pPr lvl="0"/>
            <a:r>
              <a:rPr lang="nb-NO" dirty="0">
                <a:solidFill>
                  <a:srgbClr val="198FA7"/>
                </a:solidFill>
              </a:rPr>
              <a:t>Skjerf, vanntett og vindtett bukse, ullsokker</a:t>
            </a:r>
          </a:p>
        </p:txBody>
      </p:sp>
      <p:sp>
        <p:nvSpPr>
          <p:cNvPr id="20" name="Rektangel 19"/>
          <p:cNvSpPr/>
          <p:nvPr/>
        </p:nvSpPr>
        <p:spPr>
          <a:xfrm>
            <a:off x="7176304" y="5988174"/>
            <a:ext cx="25117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b-NO" dirty="0">
                <a:solidFill>
                  <a:srgbClr val="198FA7"/>
                </a:solidFill>
              </a:rPr>
              <a:t>Lue, vanntett og vindtett jakke, votter, støvler</a:t>
            </a:r>
            <a:endParaRPr lang="en-GB" dirty="0">
              <a:solidFill>
                <a:srgbClr val="600567"/>
              </a:solidFill>
            </a:endParaRPr>
          </a:p>
        </p:txBody>
      </p:sp>
      <p:pic>
        <p:nvPicPr>
          <p:cNvPr id="22" name="B9D9079F-50ED-4F7D-9D64-FC5FBBF72BF3" descr="71A415DF-EAB9-4DCF-955D-605F0B104A3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93"/>
          <a:stretch/>
        </p:blipFill>
        <p:spPr bwMode="auto">
          <a:xfrm>
            <a:off x="929877" y="2746389"/>
            <a:ext cx="1686718" cy="3360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1034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tel 1"/>
          <p:cNvSpPr txBox="1">
            <a:spLocks/>
          </p:cNvSpPr>
          <p:nvPr/>
        </p:nvSpPr>
        <p:spPr>
          <a:xfrm>
            <a:off x="749043" y="830824"/>
            <a:ext cx="9740846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nb-NO" b="1" dirty="0">
              <a:solidFill>
                <a:srgbClr val="831774"/>
              </a:solidFill>
            </a:endParaRPr>
          </a:p>
        </p:txBody>
      </p:sp>
      <p:sp>
        <p:nvSpPr>
          <p:cNvPr id="5" name="Tittel 1"/>
          <p:cNvSpPr>
            <a:spLocks noGrp="1"/>
          </p:cNvSpPr>
          <p:nvPr>
            <p:ph type="title"/>
          </p:nvPr>
        </p:nvSpPr>
        <p:spPr>
          <a:xfrm>
            <a:off x="371267" y="991066"/>
            <a:ext cx="10213625" cy="1322630"/>
          </a:xfrm>
        </p:spPr>
        <p:txBody>
          <a:bodyPr>
            <a:normAutofit fontScale="90000"/>
          </a:bodyPr>
          <a:lstStyle/>
          <a:p>
            <a:pPr algn="l"/>
            <a:r>
              <a:rPr lang="nb-NO" b="1" dirty="0">
                <a:solidFill>
                  <a:srgbClr val="198FA7"/>
                </a:solidFill>
              </a:rPr>
              <a:t>Hvordan skal du kle deg når det er kaldt?</a:t>
            </a:r>
            <a:endParaRPr lang="nb-NO" dirty="0">
              <a:solidFill>
                <a:srgbClr val="600567"/>
              </a:solidFill>
            </a:endParaRPr>
          </a:p>
        </p:txBody>
      </p:sp>
      <p:sp>
        <p:nvSpPr>
          <p:cNvPr id="6" name="TekstSylinder 5"/>
          <p:cNvSpPr txBox="1"/>
          <p:nvPr/>
        </p:nvSpPr>
        <p:spPr>
          <a:xfrm>
            <a:off x="988402" y="2444075"/>
            <a:ext cx="1987757" cy="5539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198FA7"/>
                </a:solidFill>
              </a:rPr>
              <a:t>Trinn 1:</a:t>
            </a:r>
            <a:endParaRPr lang="en-GB" sz="3000" dirty="0">
              <a:solidFill>
                <a:srgbClr val="159CB7"/>
              </a:solidFill>
            </a:endParaRPr>
          </a:p>
        </p:txBody>
      </p:sp>
      <p:sp>
        <p:nvSpPr>
          <p:cNvPr id="7" name="Rektangel 6"/>
          <p:cNvSpPr/>
          <p:nvPr/>
        </p:nvSpPr>
        <p:spPr>
          <a:xfrm>
            <a:off x="2462455" y="3387363"/>
            <a:ext cx="343375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2600" dirty="0">
                <a:solidFill>
                  <a:srgbClr val="198FA7"/>
                </a:solidFill>
              </a:rPr>
              <a:t>Ulloverdel</a:t>
            </a:r>
            <a:endParaRPr lang="en-GB" sz="2600" dirty="0">
              <a:solidFill>
                <a:srgbClr val="159CB7"/>
              </a:solidFill>
            </a:endParaRPr>
          </a:p>
          <a:p>
            <a:pPr lvl="0"/>
            <a:r>
              <a:rPr lang="nb-NO" sz="2600" dirty="0">
                <a:solidFill>
                  <a:srgbClr val="600567"/>
                </a:solidFill>
              </a:rPr>
              <a:t> </a:t>
            </a:r>
          </a:p>
          <a:p>
            <a:pPr lvl="0"/>
            <a:endParaRPr lang="nb-NO" sz="2600" dirty="0">
              <a:solidFill>
                <a:srgbClr val="600567"/>
              </a:solidFill>
            </a:endParaRPr>
          </a:p>
          <a:p>
            <a:pPr lvl="0"/>
            <a:endParaRPr lang="nb-NO" sz="1000" dirty="0">
              <a:solidFill>
                <a:srgbClr val="600567"/>
              </a:solidFill>
            </a:endParaRPr>
          </a:p>
          <a:p>
            <a:pPr lvl="0"/>
            <a:r>
              <a:rPr lang="nb-NO" sz="2600" dirty="0">
                <a:solidFill>
                  <a:srgbClr val="198FA7"/>
                </a:solidFill>
              </a:rPr>
              <a:t>Ullunderdel</a:t>
            </a:r>
            <a:endParaRPr lang="nb-NO" sz="2600" dirty="0">
              <a:solidFill>
                <a:srgbClr val="600567"/>
              </a:solidFill>
            </a:endParaRPr>
          </a:p>
          <a:p>
            <a:pPr lvl="0"/>
            <a:endParaRPr lang="nb-NO" sz="2600" dirty="0">
              <a:solidFill>
                <a:srgbClr val="600567"/>
              </a:solidFill>
            </a:endParaRPr>
          </a:p>
          <a:p>
            <a:pPr lvl="0"/>
            <a:endParaRPr lang="nb-NO" sz="2600" dirty="0">
              <a:solidFill>
                <a:srgbClr val="198FA7"/>
              </a:solidFill>
            </a:endParaRPr>
          </a:p>
          <a:p>
            <a:pPr lvl="0"/>
            <a:r>
              <a:rPr lang="nb-NO" sz="2600" dirty="0">
                <a:solidFill>
                  <a:srgbClr val="198FA7"/>
                </a:solidFill>
              </a:rPr>
              <a:t>Ullsokker</a:t>
            </a:r>
            <a:r>
              <a:rPr lang="nb-NO" sz="2600" dirty="0">
                <a:solidFill>
                  <a:srgbClr val="600567"/>
                </a:solidFill>
              </a:rPr>
              <a:t> </a:t>
            </a:r>
            <a:endParaRPr lang="en-GB" sz="2600" dirty="0">
              <a:solidFill>
                <a:srgbClr val="600567"/>
              </a:solidFill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647468" y="461492"/>
            <a:ext cx="3321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/>
              <a:t>Hvordan kle seg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6647468" y="2313696"/>
            <a:ext cx="2493280" cy="5539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198FA7"/>
                </a:solidFill>
              </a:rPr>
              <a:t>Se etter:</a:t>
            </a:r>
            <a:endParaRPr lang="en-GB" sz="3000" dirty="0">
              <a:solidFill>
                <a:srgbClr val="159CB7"/>
              </a:solidFill>
            </a:endParaRPr>
          </a:p>
        </p:txBody>
      </p:sp>
      <p:sp>
        <p:nvSpPr>
          <p:cNvPr id="10" name="TekstSylinder 9"/>
          <p:cNvSpPr txBox="1"/>
          <p:nvPr/>
        </p:nvSpPr>
        <p:spPr>
          <a:xfrm>
            <a:off x="5719336" y="2867694"/>
            <a:ext cx="35590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rgbClr val="198FA7"/>
                </a:solidFill>
              </a:rPr>
              <a:t>100% Lammeull / </a:t>
            </a:r>
            <a:r>
              <a:rPr lang="nb-NO" dirty="0" err="1">
                <a:solidFill>
                  <a:srgbClr val="198FA7"/>
                </a:solidFill>
              </a:rPr>
              <a:t>Lambs</a:t>
            </a:r>
            <a:r>
              <a:rPr lang="nb-NO" dirty="0">
                <a:solidFill>
                  <a:srgbClr val="198FA7"/>
                </a:solidFill>
              </a:rPr>
              <a:t> </a:t>
            </a:r>
            <a:r>
              <a:rPr lang="nb-NO" dirty="0" err="1">
                <a:solidFill>
                  <a:srgbClr val="198FA7"/>
                </a:solidFill>
              </a:rPr>
              <a:t>wool</a:t>
            </a:r>
            <a:endParaRPr lang="nb-NO" dirty="0">
              <a:solidFill>
                <a:srgbClr val="198FA7"/>
              </a:solidFill>
            </a:endParaRPr>
          </a:p>
          <a:p>
            <a:r>
              <a:rPr lang="nb-NO" dirty="0">
                <a:solidFill>
                  <a:srgbClr val="198FA7"/>
                </a:solidFill>
              </a:rPr>
              <a:t>100% Merinoull / Merino </a:t>
            </a:r>
            <a:r>
              <a:rPr lang="nb-NO" dirty="0" err="1">
                <a:solidFill>
                  <a:srgbClr val="198FA7"/>
                </a:solidFill>
              </a:rPr>
              <a:t>wool</a:t>
            </a:r>
            <a:endParaRPr lang="nb-NO" dirty="0">
              <a:solidFill>
                <a:srgbClr val="198FA7"/>
              </a:solidFill>
            </a:endParaRPr>
          </a:p>
          <a:p>
            <a:r>
              <a:rPr lang="nb-NO" dirty="0">
                <a:solidFill>
                  <a:srgbClr val="198FA7"/>
                </a:solidFill>
              </a:rPr>
              <a:t>100% Ull / </a:t>
            </a:r>
            <a:r>
              <a:rPr lang="nb-NO" dirty="0" err="1">
                <a:solidFill>
                  <a:srgbClr val="198FA7"/>
                </a:solidFill>
              </a:rPr>
              <a:t>Wool</a:t>
            </a:r>
            <a:endParaRPr lang="nb-NO" dirty="0">
              <a:solidFill>
                <a:srgbClr val="198FA7"/>
              </a:solidFill>
            </a:endParaRPr>
          </a:p>
          <a:p>
            <a:r>
              <a:rPr lang="nb-NO" dirty="0">
                <a:solidFill>
                  <a:srgbClr val="198FA7"/>
                </a:solidFill>
              </a:rPr>
              <a:t>100% Alpakkaull</a:t>
            </a:r>
            <a:endParaRPr lang="nb-NO" dirty="0">
              <a:solidFill>
                <a:srgbClr val="600567"/>
              </a:solidFill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647468" y="4291091"/>
            <a:ext cx="2118772" cy="5539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198FA7"/>
                </a:solidFill>
              </a:rPr>
              <a:t>Eksempel:</a:t>
            </a:r>
            <a:endParaRPr lang="en-GB" sz="3000" dirty="0">
              <a:solidFill>
                <a:srgbClr val="600567"/>
              </a:solidFill>
            </a:endParaRPr>
          </a:p>
        </p:txBody>
      </p:sp>
      <p:pic>
        <p:nvPicPr>
          <p:cNvPr id="12" name="B9D9079F-50ED-4F7D-9D64-FC5FBBF72BF3" descr="71A415DF-EAB9-4DCF-955D-605F0B104A3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93"/>
          <a:stretch/>
        </p:blipFill>
        <p:spPr bwMode="auto">
          <a:xfrm>
            <a:off x="640020" y="3123029"/>
            <a:ext cx="1795742" cy="3577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07" b="18962"/>
          <a:stretch/>
        </p:blipFill>
        <p:spPr bwMode="auto">
          <a:xfrm>
            <a:off x="6856932" y="4911627"/>
            <a:ext cx="1451503" cy="2069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725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tel 1"/>
          <p:cNvSpPr txBox="1">
            <a:spLocks/>
          </p:cNvSpPr>
          <p:nvPr/>
        </p:nvSpPr>
        <p:spPr>
          <a:xfrm>
            <a:off x="749043" y="830824"/>
            <a:ext cx="9740846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nb-NO" b="1" dirty="0">
              <a:solidFill>
                <a:srgbClr val="831774"/>
              </a:solidFill>
            </a:endParaRPr>
          </a:p>
        </p:txBody>
      </p:sp>
      <p:sp>
        <p:nvSpPr>
          <p:cNvPr id="4" name="Tittel 1"/>
          <p:cNvSpPr>
            <a:spLocks noGrp="1"/>
          </p:cNvSpPr>
          <p:nvPr>
            <p:ph type="title"/>
          </p:nvPr>
        </p:nvSpPr>
        <p:spPr>
          <a:xfrm>
            <a:off x="895381" y="830824"/>
            <a:ext cx="8966893" cy="1322630"/>
          </a:xfrm>
        </p:spPr>
        <p:txBody>
          <a:bodyPr>
            <a:normAutofit/>
          </a:bodyPr>
          <a:lstStyle/>
          <a:p>
            <a:pPr algn="l"/>
            <a:r>
              <a:rPr lang="nb-NO" b="1" dirty="0">
                <a:solidFill>
                  <a:srgbClr val="198FA7"/>
                </a:solidFill>
              </a:rPr>
              <a:t>Hva er ull? (</a:t>
            </a:r>
            <a:r>
              <a:rPr lang="nb-NO" b="1" dirty="0" err="1">
                <a:solidFill>
                  <a:srgbClr val="198FA7"/>
                </a:solidFill>
              </a:rPr>
              <a:t>wool</a:t>
            </a:r>
            <a:r>
              <a:rPr lang="nb-NO" b="1" dirty="0">
                <a:solidFill>
                  <a:srgbClr val="198FA7"/>
                </a:solidFill>
              </a:rPr>
              <a:t>)</a:t>
            </a:r>
            <a:endParaRPr lang="nb-NO" b="1" dirty="0">
              <a:solidFill>
                <a:srgbClr val="600567"/>
              </a:solidFill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6761084" y="1645621"/>
            <a:ext cx="39115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3000" dirty="0">
                <a:solidFill>
                  <a:srgbClr val="198FA7"/>
                </a:solidFill>
              </a:rPr>
              <a:t>Ull holder deg varm, også hvis du blir våt</a:t>
            </a:r>
            <a:endParaRPr lang="nb-NO" sz="3000" dirty="0">
              <a:solidFill>
                <a:srgbClr val="600567"/>
              </a:solidFill>
            </a:endParaRPr>
          </a:p>
        </p:txBody>
      </p:sp>
      <p:sp>
        <p:nvSpPr>
          <p:cNvPr id="6" name="TekstSylinder 5"/>
          <p:cNvSpPr txBox="1"/>
          <p:nvPr/>
        </p:nvSpPr>
        <p:spPr>
          <a:xfrm>
            <a:off x="6633400" y="461492"/>
            <a:ext cx="3321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/>
              <a:t>Hvordan kle seg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008"/>
          <a:stretch/>
        </p:blipFill>
        <p:spPr bwMode="auto">
          <a:xfrm>
            <a:off x="895381" y="3285518"/>
            <a:ext cx="2692672" cy="269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kstSylinder 7"/>
          <p:cNvSpPr txBox="1"/>
          <p:nvPr/>
        </p:nvSpPr>
        <p:spPr>
          <a:xfrm>
            <a:off x="978657" y="2661285"/>
            <a:ext cx="3367936" cy="5539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198FA7"/>
                </a:solidFill>
              </a:rPr>
              <a:t>Ull kommer fra sau</a:t>
            </a:r>
            <a:endParaRPr lang="nb-NO" sz="3000" dirty="0">
              <a:solidFill>
                <a:srgbClr val="600567"/>
              </a:solidFill>
            </a:endParaRPr>
          </a:p>
        </p:txBody>
      </p:sp>
      <p:sp>
        <p:nvSpPr>
          <p:cNvPr id="9" name="Pil høyre 8"/>
          <p:cNvSpPr/>
          <p:nvPr/>
        </p:nvSpPr>
        <p:spPr>
          <a:xfrm>
            <a:off x="4346593" y="4142669"/>
            <a:ext cx="446602" cy="511118"/>
          </a:xfrm>
          <a:prstGeom prst="rightArrow">
            <a:avLst/>
          </a:prstGeom>
          <a:solidFill>
            <a:srgbClr val="138DA5"/>
          </a:solidFill>
          <a:ln>
            <a:solidFill>
              <a:srgbClr val="138D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38DA5"/>
              </a:solidFill>
            </a:endParaRPr>
          </a:p>
        </p:txBody>
      </p:sp>
      <p:sp>
        <p:nvSpPr>
          <p:cNvPr id="10" name="Pil høyre 9"/>
          <p:cNvSpPr/>
          <p:nvPr/>
        </p:nvSpPr>
        <p:spPr>
          <a:xfrm>
            <a:off x="7547508" y="4206843"/>
            <a:ext cx="446602" cy="511118"/>
          </a:xfrm>
          <a:prstGeom prst="rightArrow">
            <a:avLst/>
          </a:prstGeom>
          <a:solidFill>
            <a:srgbClr val="138DA5"/>
          </a:solidFill>
          <a:ln>
            <a:solidFill>
              <a:srgbClr val="138D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8" t="50000" r="81369" b="8182"/>
          <a:stretch/>
        </p:blipFill>
        <p:spPr bwMode="auto">
          <a:xfrm>
            <a:off x="5171775" y="4613017"/>
            <a:ext cx="1589309" cy="158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435" b="59645"/>
          <a:stretch/>
        </p:blipFill>
        <p:spPr bwMode="auto">
          <a:xfrm>
            <a:off x="5098485" y="3106444"/>
            <a:ext cx="1651377" cy="1525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58"/>
          <a:stretch/>
        </p:blipFill>
        <p:spPr bwMode="auto">
          <a:xfrm>
            <a:off x="8106720" y="2874812"/>
            <a:ext cx="1794933" cy="3686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3172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tel 1"/>
          <p:cNvSpPr txBox="1">
            <a:spLocks/>
          </p:cNvSpPr>
          <p:nvPr/>
        </p:nvSpPr>
        <p:spPr>
          <a:xfrm>
            <a:off x="749043" y="830824"/>
            <a:ext cx="9740846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nb-NO" b="1" dirty="0">
              <a:solidFill>
                <a:srgbClr val="831774"/>
              </a:solidFill>
            </a:endParaRPr>
          </a:p>
        </p:txBody>
      </p:sp>
      <p:sp>
        <p:nvSpPr>
          <p:cNvPr id="5" name="Tittel 1"/>
          <p:cNvSpPr>
            <a:spLocks noGrp="1"/>
          </p:cNvSpPr>
          <p:nvPr>
            <p:ph type="title"/>
          </p:nvPr>
        </p:nvSpPr>
        <p:spPr>
          <a:xfrm>
            <a:off x="455008" y="830824"/>
            <a:ext cx="9584734" cy="1322630"/>
          </a:xfrm>
        </p:spPr>
        <p:txBody>
          <a:bodyPr>
            <a:normAutofit fontScale="90000"/>
          </a:bodyPr>
          <a:lstStyle/>
          <a:p>
            <a:pPr algn="l"/>
            <a:r>
              <a:rPr lang="nb-NO" b="1" dirty="0">
                <a:solidFill>
                  <a:srgbClr val="198FA7"/>
                </a:solidFill>
              </a:rPr>
              <a:t>Hvorfor skal du vaske ulltøy på 30</a:t>
            </a:r>
            <a:r>
              <a:rPr lang="nb-NO" b="1" dirty="0">
                <a:solidFill>
                  <a:srgbClr val="138DA5"/>
                </a:solidFill>
              </a:rPr>
              <a:t>° C ?</a:t>
            </a:r>
            <a:endParaRPr lang="nb-NO" dirty="0">
              <a:solidFill>
                <a:srgbClr val="138DA5"/>
              </a:solidFill>
            </a:endParaRPr>
          </a:p>
        </p:txBody>
      </p:sp>
      <p:sp>
        <p:nvSpPr>
          <p:cNvPr id="6" name="TekstSylinder 5"/>
          <p:cNvSpPr txBox="1"/>
          <p:nvPr/>
        </p:nvSpPr>
        <p:spPr>
          <a:xfrm>
            <a:off x="6533853" y="455378"/>
            <a:ext cx="3321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/>
              <a:t>Hvordan kle seg</a:t>
            </a:r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59" r="18126"/>
          <a:stretch/>
        </p:blipFill>
        <p:spPr>
          <a:xfrm>
            <a:off x="3487263" y="2321177"/>
            <a:ext cx="501555" cy="1184008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8" name="Pil høyre 7"/>
          <p:cNvSpPr/>
          <p:nvPr/>
        </p:nvSpPr>
        <p:spPr>
          <a:xfrm>
            <a:off x="2698108" y="3792254"/>
            <a:ext cx="446602" cy="511118"/>
          </a:xfrm>
          <a:prstGeom prst="rightArrow">
            <a:avLst/>
          </a:prstGeom>
          <a:solidFill>
            <a:srgbClr val="138DA5"/>
          </a:solidFill>
          <a:ln>
            <a:solidFill>
              <a:srgbClr val="138D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kstSylinder 8"/>
          <p:cNvSpPr txBox="1"/>
          <p:nvPr/>
        </p:nvSpPr>
        <p:spPr>
          <a:xfrm>
            <a:off x="5872081" y="2321177"/>
            <a:ext cx="2273138" cy="5539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138DA5"/>
                </a:solidFill>
              </a:rPr>
              <a:t>Vask: 30 ° C </a:t>
            </a:r>
          </a:p>
        </p:txBody>
      </p:sp>
      <p:sp>
        <p:nvSpPr>
          <p:cNvPr id="10" name="Pil høyre 9"/>
          <p:cNvSpPr/>
          <p:nvPr/>
        </p:nvSpPr>
        <p:spPr>
          <a:xfrm>
            <a:off x="6785349" y="2933173"/>
            <a:ext cx="446602" cy="511118"/>
          </a:xfrm>
          <a:prstGeom prst="rightArrow">
            <a:avLst/>
          </a:prstGeom>
          <a:solidFill>
            <a:srgbClr val="138DA5"/>
          </a:solidFill>
          <a:ln>
            <a:solidFill>
              <a:srgbClr val="138D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00567"/>
              </a:solidFill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5773536" y="4389433"/>
            <a:ext cx="2916830" cy="5539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138DA5"/>
                </a:solidFill>
              </a:rPr>
              <a:t>Vask: over 30 ° C </a:t>
            </a:r>
          </a:p>
        </p:txBody>
      </p:sp>
      <p:sp>
        <p:nvSpPr>
          <p:cNvPr id="12" name="Pil høyre 11"/>
          <p:cNvSpPr/>
          <p:nvPr/>
        </p:nvSpPr>
        <p:spPr>
          <a:xfrm>
            <a:off x="6761768" y="5328743"/>
            <a:ext cx="446602" cy="511118"/>
          </a:xfrm>
          <a:prstGeom prst="rightArrow">
            <a:avLst/>
          </a:prstGeom>
          <a:solidFill>
            <a:srgbClr val="138DA5"/>
          </a:solidFill>
          <a:ln>
            <a:solidFill>
              <a:srgbClr val="138D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00567"/>
              </a:solidFill>
            </a:endParaRPr>
          </a:p>
        </p:txBody>
      </p:sp>
      <p:cxnSp>
        <p:nvCxnSpPr>
          <p:cNvPr id="13" name="Rett linje 12"/>
          <p:cNvCxnSpPr/>
          <p:nvPr/>
        </p:nvCxnSpPr>
        <p:spPr>
          <a:xfrm>
            <a:off x="5423338" y="4154948"/>
            <a:ext cx="4546064" cy="0"/>
          </a:xfrm>
          <a:prstGeom prst="line">
            <a:avLst/>
          </a:prstGeom>
          <a:ln>
            <a:solidFill>
              <a:srgbClr val="138DA5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49"/>
          <a:stretch/>
        </p:blipFill>
        <p:spPr bwMode="auto">
          <a:xfrm>
            <a:off x="3237039" y="3387500"/>
            <a:ext cx="1706563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kstSylinder 14"/>
          <p:cNvSpPr txBox="1"/>
          <p:nvPr/>
        </p:nvSpPr>
        <p:spPr>
          <a:xfrm>
            <a:off x="2045028" y="6435989"/>
            <a:ext cx="61001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138DA5"/>
                </a:solidFill>
              </a:rPr>
              <a:t>Vasker du ull over 30 ° C krymper den</a:t>
            </a:r>
            <a:endParaRPr lang="en-GB" sz="3000" dirty="0">
              <a:solidFill>
                <a:srgbClr val="138DA5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752" y="4497162"/>
            <a:ext cx="945361" cy="1938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8" t="50000" r="81369" b="8182"/>
          <a:stretch/>
        </p:blipFill>
        <p:spPr bwMode="auto">
          <a:xfrm>
            <a:off x="749043" y="4047813"/>
            <a:ext cx="1589309" cy="158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435" b="59645"/>
          <a:stretch/>
        </p:blipFill>
        <p:spPr bwMode="auto">
          <a:xfrm>
            <a:off x="675753" y="2541240"/>
            <a:ext cx="1651377" cy="1525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58"/>
          <a:stretch/>
        </p:blipFill>
        <p:spPr bwMode="auto">
          <a:xfrm>
            <a:off x="8430138" y="2267157"/>
            <a:ext cx="897467" cy="18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500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tel 1"/>
          <p:cNvSpPr txBox="1">
            <a:spLocks/>
          </p:cNvSpPr>
          <p:nvPr/>
        </p:nvSpPr>
        <p:spPr>
          <a:xfrm>
            <a:off x="749043" y="830824"/>
            <a:ext cx="9740846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nb-NO" b="1" dirty="0">
              <a:solidFill>
                <a:srgbClr val="831774"/>
              </a:solidFill>
            </a:endParaRPr>
          </a:p>
        </p:txBody>
      </p:sp>
      <p:sp>
        <p:nvSpPr>
          <p:cNvPr id="4" name="Tittel 1"/>
          <p:cNvSpPr>
            <a:spLocks noGrp="1"/>
          </p:cNvSpPr>
          <p:nvPr>
            <p:ph type="title"/>
          </p:nvPr>
        </p:nvSpPr>
        <p:spPr>
          <a:xfrm>
            <a:off x="605643" y="830824"/>
            <a:ext cx="9256632" cy="1322630"/>
          </a:xfrm>
        </p:spPr>
        <p:txBody>
          <a:bodyPr>
            <a:normAutofit fontScale="90000"/>
          </a:bodyPr>
          <a:lstStyle/>
          <a:p>
            <a:pPr algn="l"/>
            <a:r>
              <a:rPr lang="nb-NO" b="1" dirty="0">
                <a:solidFill>
                  <a:srgbClr val="138DA5"/>
                </a:solidFill>
              </a:rPr>
              <a:t>Hvordan er ull annerledes fra bomull? (</a:t>
            </a:r>
            <a:r>
              <a:rPr lang="nb-NO" b="1" dirty="0" err="1">
                <a:solidFill>
                  <a:srgbClr val="138DA5"/>
                </a:solidFill>
              </a:rPr>
              <a:t>cotton</a:t>
            </a:r>
            <a:r>
              <a:rPr lang="nb-NO" b="1" dirty="0">
                <a:solidFill>
                  <a:srgbClr val="138DA5"/>
                </a:solidFill>
              </a:rPr>
              <a:t>)</a:t>
            </a:r>
            <a:endParaRPr lang="nb-NO" dirty="0">
              <a:solidFill>
                <a:srgbClr val="138DA5"/>
              </a:solidFill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6746016" y="447480"/>
            <a:ext cx="3321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/>
              <a:t>Hvordan kle seg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895381" y="2437936"/>
            <a:ext cx="3367936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138DA5"/>
                </a:solidFill>
              </a:rPr>
              <a:t>Bomull kommer fra bomullsplanten </a:t>
            </a:r>
            <a:endParaRPr lang="en-GB" sz="3000" dirty="0">
              <a:solidFill>
                <a:srgbClr val="138DA5"/>
              </a:solidFill>
            </a:endParaRPr>
          </a:p>
        </p:txBody>
      </p:sp>
      <p:sp>
        <p:nvSpPr>
          <p:cNvPr id="7" name="Pil høyre 6"/>
          <p:cNvSpPr/>
          <p:nvPr/>
        </p:nvSpPr>
        <p:spPr>
          <a:xfrm>
            <a:off x="4040016" y="4305503"/>
            <a:ext cx="446602" cy="511118"/>
          </a:xfrm>
          <a:prstGeom prst="rightArrow">
            <a:avLst/>
          </a:prstGeom>
          <a:solidFill>
            <a:srgbClr val="138DA5"/>
          </a:solidFill>
          <a:ln>
            <a:solidFill>
              <a:srgbClr val="138D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00567"/>
              </a:solidFill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6148553" y="2222798"/>
            <a:ext cx="40411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b-NO" sz="3000" dirty="0">
                <a:solidFill>
                  <a:srgbClr val="138DA5"/>
                </a:solidFill>
              </a:rPr>
              <a:t>Bomullen holder deg ikke varm hvis du blir våt</a:t>
            </a:r>
          </a:p>
        </p:txBody>
      </p:sp>
      <p:pic>
        <p:nvPicPr>
          <p:cNvPr id="9" name="Bilde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6290" y="3453598"/>
            <a:ext cx="2648607" cy="3173044"/>
          </a:xfrm>
          <a:prstGeom prst="rect">
            <a:avLst/>
          </a:prstGeom>
        </p:spPr>
      </p:pic>
      <p:sp>
        <p:nvSpPr>
          <p:cNvPr id="10" name="Pil høyre 9"/>
          <p:cNvSpPr/>
          <p:nvPr/>
        </p:nvSpPr>
        <p:spPr>
          <a:xfrm>
            <a:off x="6624315" y="4313615"/>
            <a:ext cx="446602" cy="511118"/>
          </a:xfrm>
          <a:prstGeom prst="rightArrow">
            <a:avLst/>
          </a:prstGeom>
          <a:solidFill>
            <a:srgbClr val="138DA5"/>
          </a:solidFill>
          <a:ln>
            <a:solidFill>
              <a:srgbClr val="138D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00567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084" y="3534756"/>
            <a:ext cx="1553839" cy="301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249" b="58171"/>
          <a:stretch/>
        </p:blipFill>
        <p:spPr bwMode="auto">
          <a:xfrm>
            <a:off x="4917852" y="3662753"/>
            <a:ext cx="1342866" cy="1273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80249"/>
          <a:stretch/>
        </p:blipFill>
        <p:spPr bwMode="auto">
          <a:xfrm>
            <a:off x="4995225" y="4717958"/>
            <a:ext cx="1342866" cy="1522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249" b="58171"/>
          <a:stretch/>
        </p:blipFill>
        <p:spPr bwMode="auto">
          <a:xfrm>
            <a:off x="7925569" y="3825526"/>
            <a:ext cx="1448353" cy="1273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kstSylinder 14"/>
          <p:cNvSpPr txBox="1"/>
          <p:nvPr/>
        </p:nvSpPr>
        <p:spPr>
          <a:xfrm>
            <a:off x="423081" y="7096836"/>
            <a:ext cx="4572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/>
              <a:t>Foto: Morguefile.com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60381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tel 1"/>
          <p:cNvSpPr txBox="1">
            <a:spLocks/>
          </p:cNvSpPr>
          <p:nvPr/>
        </p:nvSpPr>
        <p:spPr>
          <a:xfrm>
            <a:off x="749043" y="861548"/>
            <a:ext cx="9740846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nb-NO" b="1" dirty="0">
              <a:solidFill>
                <a:srgbClr val="831774"/>
              </a:solidFill>
            </a:endParaRPr>
          </a:p>
        </p:txBody>
      </p:sp>
      <p:sp>
        <p:nvSpPr>
          <p:cNvPr id="4" name="Tittel 1"/>
          <p:cNvSpPr>
            <a:spLocks noGrp="1"/>
          </p:cNvSpPr>
          <p:nvPr>
            <p:ph type="title"/>
          </p:nvPr>
        </p:nvSpPr>
        <p:spPr>
          <a:xfrm>
            <a:off x="895381" y="830824"/>
            <a:ext cx="8966893" cy="1322630"/>
          </a:xfrm>
        </p:spPr>
        <p:txBody>
          <a:bodyPr>
            <a:normAutofit/>
          </a:bodyPr>
          <a:lstStyle/>
          <a:p>
            <a:pPr algn="l"/>
            <a:r>
              <a:rPr lang="nb-NO" b="1" dirty="0">
                <a:solidFill>
                  <a:srgbClr val="138DA5"/>
                </a:solidFill>
              </a:rPr>
              <a:t>Hva er mikrofiber? </a:t>
            </a:r>
            <a:endParaRPr lang="nb-NO" dirty="0">
              <a:solidFill>
                <a:srgbClr val="138DA5"/>
              </a:solidFill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6720178" y="423392"/>
            <a:ext cx="3321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/>
              <a:t>Hvordan kle seg</a:t>
            </a:r>
          </a:p>
        </p:txBody>
      </p:sp>
      <p:sp>
        <p:nvSpPr>
          <p:cNvPr id="6" name="Pil høyre 5"/>
          <p:cNvSpPr/>
          <p:nvPr/>
        </p:nvSpPr>
        <p:spPr>
          <a:xfrm>
            <a:off x="3593414" y="4105219"/>
            <a:ext cx="446602" cy="511118"/>
          </a:xfrm>
          <a:prstGeom prst="rightArrow">
            <a:avLst/>
          </a:prstGeom>
          <a:solidFill>
            <a:srgbClr val="138DA5"/>
          </a:solidFill>
          <a:ln>
            <a:solidFill>
              <a:srgbClr val="138D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Pil høyre 6"/>
          <p:cNvSpPr/>
          <p:nvPr/>
        </p:nvSpPr>
        <p:spPr>
          <a:xfrm>
            <a:off x="6394449" y="4014345"/>
            <a:ext cx="446602" cy="511118"/>
          </a:xfrm>
          <a:prstGeom prst="rightArrow">
            <a:avLst/>
          </a:prstGeom>
          <a:solidFill>
            <a:srgbClr val="138DA5"/>
          </a:solidFill>
          <a:ln>
            <a:solidFill>
              <a:srgbClr val="138D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537" y="3138366"/>
            <a:ext cx="1553839" cy="301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5">
            <a:duotone>
              <a:prstClr val="black"/>
              <a:schemeClr val="accent3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249" b="58171"/>
          <a:stretch/>
        </p:blipFill>
        <p:spPr bwMode="auto">
          <a:xfrm>
            <a:off x="4555245" y="3470329"/>
            <a:ext cx="1342866" cy="1273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80249"/>
          <a:stretch/>
        </p:blipFill>
        <p:spPr bwMode="auto">
          <a:xfrm>
            <a:off x="4634075" y="4661499"/>
            <a:ext cx="1342866" cy="1522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5">
            <a:duotone>
              <a:prstClr val="black"/>
              <a:schemeClr val="accent3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249" b="58171"/>
          <a:stretch/>
        </p:blipFill>
        <p:spPr bwMode="auto">
          <a:xfrm>
            <a:off x="7584258" y="3450818"/>
            <a:ext cx="1448353" cy="1273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ktangel 11"/>
          <p:cNvSpPr/>
          <p:nvPr/>
        </p:nvSpPr>
        <p:spPr>
          <a:xfrm>
            <a:off x="6413896" y="1993661"/>
            <a:ext cx="43197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b-NO" sz="3000" dirty="0">
                <a:solidFill>
                  <a:srgbClr val="138DA5"/>
                </a:solidFill>
              </a:rPr>
              <a:t>Mikrofiber holder deg varm hvis du blir våt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794771" y="2379861"/>
            <a:ext cx="2265083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138DA5"/>
                </a:solidFill>
              </a:rPr>
              <a:t>Mikrofiber er laget av plast </a:t>
            </a:r>
            <a:endParaRPr lang="en-GB" sz="3000" dirty="0">
              <a:solidFill>
                <a:srgbClr val="138DA5"/>
              </a:solidFill>
            </a:endParaRPr>
          </a:p>
        </p:txBody>
      </p:sp>
      <p:sp>
        <p:nvSpPr>
          <p:cNvPr id="14" name="Nedoverbuet pil 13"/>
          <p:cNvSpPr/>
          <p:nvPr/>
        </p:nvSpPr>
        <p:spPr>
          <a:xfrm>
            <a:off x="1958976" y="3761400"/>
            <a:ext cx="896228" cy="345801"/>
          </a:xfrm>
          <a:prstGeom prst="curvedDown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Nedoverbuet pil 14"/>
          <p:cNvSpPr/>
          <p:nvPr/>
        </p:nvSpPr>
        <p:spPr>
          <a:xfrm rot="7716880">
            <a:off x="2656469" y="4733766"/>
            <a:ext cx="743705" cy="323247"/>
          </a:xfrm>
          <a:prstGeom prst="curvedDown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Nedoverbuet pil 15"/>
          <p:cNvSpPr/>
          <p:nvPr/>
        </p:nvSpPr>
        <p:spPr>
          <a:xfrm rot="13999404">
            <a:off x="1470468" y="4719818"/>
            <a:ext cx="791471" cy="312529"/>
          </a:xfrm>
          <a:prstGeom prst="curvedDown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TekstSylinder 16"/>
          <p:cNvSpPr txBox="1"/>
          <p:nvPr/>
        </p:nvSpPr>
        <p:spPr>
          <a:xfrm>
            <a:off x="1913499" y="4340797"/>
            <a:ext cx="111482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b-NO" sz="1800" dirty="0">
                <a:solidFill>
                  <a:srgbClr val="138DA5"/>
                </a:solidFill>
              </a:rPr>
              <a:t>Gjenbruk</a:t>
            </a:r>
            <a:endParaRPr lang="en-GB" sz="1800" dirty="0">
              <a:solidFill>
                <a:srgbClr val="138DA5"/>
              </a:solidFill>
            </a:endParaRPr>
          </a:p>
        </p:txBody>
      </p:sp>
      <p:pic>
        <p:nvPicPr>
          <p:cNvPr id="18" name="Bilde 17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687" b="100000" l="0" r="100000">
                        <a14:foregroundMark x1="37444" y1="19248" x2="53587" y2="17673"/>
                        <a14:foregroundMark x1="32399" y1="54768" x2="60650" y2="39808"/>
                        <a14:foregroundMark x1="39462" y1="70604" x2="41480" y2="61855"/>
                        <a14:foregroundMark x1="78924" y1="38233" x2="94058" y2="45319"/>
                        <a14:foregroundMark x1="98094" y1="80052" x2="96076" y2="753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748" y="3402554"/>
            <a:ext cx="1099804" cy="1409293"/>
          </a:xfrm>
          <a:prstGeom prst="rect">
            <a:avLst/>
          </a:prstGeom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80249"/>
          <a:stretch/>
        </p:blipFill>
        <p:spPr bwMode="auto">
          <a:xfrm>
            <a:off x="7705510" y="4609302"/>
            <a:ext cx="1342866" cy="1522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0222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/>
              <a:t>Hvordan kle seg </a:t>
            </a:r>
          </a:p>
        </p:txBody>
      </p:sp>
      <p:sp>
        <p:nvSpPr>
          <p:cNvPr id="3" name="Tittel 1"/>
          <p:cNvSpPr txBox="1">
            <a:spLocks/>
          </p:cNvSpPr>
          <p:nvPr/>
        </p:nvSpPr>
        <p:spPr>
          <a:xfrm>
            <a:off x="749043" y="830824"/>
            <a:ext cx="9740846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nb-NO" b="1" dirty="0">
              <a:solidFill>
                <a:srgbClr val="831774"/>
              </a:solidFill>
            </a:endParaRPr>
          </a:p>
        </p:txBody>
      </p:sp>
      <p:sp>
        <p:nvSpPr>
          <p:cNvPr id="4" name="Tittel 1"/>
          <p:cNvSpPr>
            <a:spLocks noGrp="1"/>
          </p:cNvSpPr>
          <p:nvPr>
            <p:ph type="title"/>
          </p:nvPr>
        </p:nvSpPr>
        <p:spPr>
          <a:xfrm>
            <a:off x="436139" y="991066"/>
            <a:ext cx="10038626" cy="1322630"/>
          </a:xfrm>
        </p:spPr>
        <p:txBody>
          <a:bodyPr>
            <a:normAutofit fontScale="90000"/>
          </a:bodyPr>
          <a:lstStyle/>
          <a:p>
            <a:pPr algn="l"/>
            <a:r>
              <a:rPr lang="nb-NO" b="1" dirty="0">
                <a:solidFill>
                  <a:srgbClr val="138DA5"/>
                </a:solidFill>
              </a:rPr>
              <a:t>Hvordan skal du kle deg når det er kaldt?</a:t>
            </a:r>
            <a:endParaRPr lang="nb-NO" dirty="0">
              <a:solidFill>
                <a:srgbClr val="138DA5"/>
              </a:solidFill>
            </a:endParaRPr>
          </a:p>
        </p:txBody>
      </p:sp>
      <p:pic>
        <p:nvPicPr>
          <p:cNvPr id="5" name="D4C0F713-3B75-4253-B706-5FF16CE4D953" descr="B01DB5E5-1795-455F-85D8-37641ABA9D8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5000"/>
          <a:stretch/>
        </p:blipFill>
        <p:spPr bwMode="auto">
          <a:xfrm>
            <a:off x="587966" y="2887488"/>
            <a:ext cx="1878169" cy="3661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Sylinder 5"/>
          <p:cNvSpPr txBox="1"/>
          <p:nvPr/>
        </p:nvSpPr>
        <p:spPr>
          <a:xfrm>
            <a:off x="962920" y="2379657"/>
            <a:ext cx="2964940" cy="5539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138DA5"/>
                </a:solidFill>
              </a:rPr>
              <a:t>Trinn 2: </a:t>
            </a:r>
            <a:endParaRPr lang="en-GB" sz="3000" dirty="0">
              <a:solidFill>
                <a:srgbClr val="138DA5"/>
              </a:solidFill>
            </a:endParaRPr>
          </a:p>
        </p:txBody>
      </p:sp>
      <p:sp>
        <p:nvSpPr>
          <p:cNvPr id="7" name="Rektangel 6"/>
          <p:cNvSpPr/>
          <p:nvPr/>
        </p:nvSpPr>
        <p:spPr>
          <a:xfrm>
            <a:off x="2289945" y="3507540"/>
            <a:ext cx="2660427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2600" dirty="0">
                <a:solidFill>
                  <a:srgbClr val="138DA5"/>
                </a:solidFill>
              </a:rPr>
              <a:t>Skjerf</a:t>
            </a:r>
          </a:p>
          <a:p>
            <a:pPr lvl="0"/>
            <a:r>
              <a:rPr lang="nb-NO" sz="2600" dirty="0">
                <a:solidFill>
                  <a:srgbClr val="138DA5"/>
                </a:solidFill>
              </a:rPr>
              <a:t>Ullgenser eller </a:t>
            </a:r>
            <a:r>
              <a:rPr lang="nb-NO" sz="2600" dirty="0" err="1">
                <a:solidFill>
                  <a:srgbClr val="138DA5"/>
                </a:solidFill>
              </a:rPr>
              <a:t>fleece</a:t>
            </a:r>
            <a:endParaRPr lang="nb-NO" sz="2600" dirty="0">
              <a:solidFill>
                <a:srgbClr val="138DA5"/>
              </a:solidFill>
            </a:endParaRPr>
          </a:p>
          <a:p>
            <a:pPr lvl="0"/>
            <a:endParaRPr lang="nb-NO" sz="2600" dirty="0">
              <a:solidFill>
                <a:srgbClr val="138DA5"/>
              </a:solidFill>
            </a:endParaRPr>
          </a:p>
          <a:p>
            <a:pPr lvl="0"/>
            <a:r>
              <a:rPr lang="nb-NO" sz="2600" dirty="0">
                <a:solidFill>
                  <a:srgbClr val="138DA5"/>
                </a:solidFill>
              </a:rPr>
              <a:t>Vann- og </a:t>
            </a:r>
          </a:p>
          <a:p>
            <a:pPr lvl="0"/>
            <a:r>
              <a:rPr lang="nb-NO" sz="2600" dirty="0">
                <a:solidFill>
                  <a:srgbClr val="138DA5"/>
                </a:solidFill>
              </a:rPr>
              <a:t>vindtett bukse</a:t>
            </a:r>
          </a:p>
          <a:p>
            <a:pPr lvl="0"/>
            <a:endParaRPr lang="nb-NO" sz="2600" dirty="0">
              <a:solidFill>
                <a:srgbClr val="138DA5"/>
              </a:solidFill>
            </a:endParaRPr>
          </a:p>
          <a:p>
            <a:r>
              <a:rPr lang="nb-NO" sz="2600" dirty="0">
                <a:solidFill>
                  <a:srgbClr val="138DA5"/>
                </a:solidFill>
              </a:rPr>
              <a:t>Ullsokker</a:t>
            </a:r>
            <a:endParaRPr lang="en-GB" sz="2600" dirty="0">
              <a:solidFill>
                <a:srgbClr val="138DA5"/>
              </a:solidFill>
            </a:endParaRPr>
          </a:p>
        </p:txBody>
      </p:sp>
      <p:sp>
        <p:nvSpPr>
          <p:cNvPr id="9" name="Rektangel 8"/>
          <p:cNvSpPr/>
          <p:nvPr/>
        </p:nvSpPr>
        <p:spPr>
          <a:xfrm>
            <a:off x="367845" y="7134962"/>
            <a:ext cx="53984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200" dirty="0" err="1"/>
              <a:t>Foto</a:t>
            </a:r>
            <a:r>
              <a:rPr lang="en-GB" sz="1200" dirty="0"/>
              <a:t>: www.houdinisportswear.com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5789499" y="2313696"/>
            <a:ext cx="2934676" cy="5539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138DA5"/>
                </a:solidFill>
              </a:rPr>
              <a:t>Se etter: </a:t>
            </a:r>
            <a:endParaRPr lang="en-GB" sz="3000" dirty="0">
              <a:solidFill>
                <a:srgbClr val="138DA5"/>
              </a:solidFill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5839228" y="4446258"/>
            <a:ext cx="2551429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138DA5"/>
                </a:solidFill>
              </a:rPr>
              <a:t>Eksempel:</a:t>
            </a:r>
          </a:p>
          <a:p>
            <a:endParaRPr lang="nb-NO" sz="3000" dirty="0">
              <a:solidFill>
                <a:srgbClr val="138DA5"/>
              </a:solidFill>
            </a:endParaRPr>
          </a:p>
        </p:txBody>
      </p:sp>
      <p:sp>
        <p:nvSpPr>
          <p:cNvPr id="12" name="TekstSylinder 11"/>
          <p:cNvSpPr txBox="1"/>
          <p:nvPr/>
        </p:nvSpPr>
        <p:spPr>
          <a:xfrm>
            <a:off x="5745743" y="2867694"/>
            <a:ext cx="355906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rgbClr val="138DA5"/>
                </a:solidFill>
              </a:rPr>
              <a:t>100 % Lam ull / </a:t>
            </a:r>
            <a:r>
              <a:rPr lang="nb-NO" dirty="0" err="1">
                <a:solidFill>
                  <a:srgbClr val="138DA5"/>
                </a:solidFill>
              </a:rPr>
              <a:t>Lambswool</a:t>
            </a:r>
            <a:endParaRPr lang="nb-NO" dirty="0">
              <a:solidFill>
                <a:srgbClr val="138DA5"/>
              </a:solidFill>
            </a:endParaRPr>
          </a:p>
          <a:p>
            <a:r>
              <a:rPr lang="nb-NO" dirty="0">
                <a:solidFill>
                  <a:srgbClr val="138DA5"/>
                </a:solidFill>
              </a:rPr>
              <a:t>100 % Merino ull / merino </a:t>
            </a:r>
            <a:r>
              <a:rPr lang="nb-NO" dirty="0" err="1">
                <a:solidFill>
                  <a:srgbClr val="138DA5"/>
                </a:solidFill>
              </a:rPr>
              <a:t>wool</a:t>
            </a:r>
            <a:endParaRPr lang="nb-NO" dirty="0">
              <a:solidFill>
                <a:srgbClr val="138DA5"/>
              </a:solidFill>
            </a:endParaRPr>
          </a:p>
          <a:p>
            <a:r>
              <a:rPr lang="nb-NO" dirty="0">
                <a:solidFill>
                  <a:srgbClr val="138DA5"/>
                </a:solidFill>
              </a:rPr>
              <a:t>100 % Ull / </a:t>
            </a:r>
            <a:r>
              <a:rPr lang="nb-NO" dirty="0" err="1">
                <a:solidFill>
                  <a:srgbClr val="138DA5"/>
                </a:solidFill>
              </a:rPr>
              <a:t>wool</a:t>
            </a:r>
            <a:endParaRPr lang="nb-NO" dirty="0">
              <a:solidFill>
                <a:srgbClr val="138DA5"/>
              </a:solidFill>
            </a:endParaRPr>
          </a:p>
          <a:p>
            <a:r>
              <a:rPr lang="nb-NO" dirty="0">
                <a:solidFill>
                  <a:srgbClr val="138DA5"/>
                </a:solidFill>
              </a:rPr>
              <a:t>100 % Alpakka ull</a:t>
            </a:r>
          </a:p>
          <a:p>
            <a:r>
              <a:rPr lang="nb-NO" dirty="0" err="1">
                <a:solidFill>
                  <a:srgbClr val="138DA5"/>
                </a:solidFill>
              </a:rPr>
              <a:t>Fleece</a:t>
            </a:r>
            <a:endParaRPr lang="en-GB" dirty="0">
              <a:solidFill>
                <a:srgbClr val="138DA5"/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07" b="18962"/>
          <a:stretch/>
        </p:blipFill>
        <p:spPr bwMode="auto">
          <a:xfrm>
            <a:off x="6039770" y="4954089"/>
            <a:ext cx="1451503" cy="2069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1720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/>
              <a:t>Hvordan kle seg </a:t>
            </a:r>
          </a:p>
        </p:txBody>
      </p:sp>
      <p:sp>
        <p:nvSpPr>
          <p:cNvPr id="3" name="Tittel 1"/>
          <p:cNvSpPr txBox="1">
            <a:spLocks/>
          </p:cNvSpPr>
          <p:nvPr/>
        </p:nvSpPr>
        <p:spPr>
          <a:xfrm>
            <a:off x="749043" y="830824"/>
            <a:ext cx="9740846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nb-NO" b="1" dirty="0">
              <a:solidFill>
                <a:srgbClr val="831774"/>
              </a:solidFill>
            </a:endParaRPr>
          </a:p>
        </p:txBody>
      </p:sp>
      <p:sp>
        <p:nvSpPr>
          <p:cNvPr id="4" name="Tittel 1"/>
          <p:cNvSpPr>
            <a:spLocks noGrp="1"/>
          </p:cNvSpPr>
          <p:nvPr>
            <p:ph type="title"/>
          </p:nvPr>
        </p:nvSpPr>
        <p:spPr>
          <a:xfrm>
            <a:off x="895381" y="830824"/>
            <a:ext cx="8966893" cy="1322630"/>
          </a:xfrm>
        </p:spPr>
        <p:txBody>
          <a:bodyPr>
            <a:normAutofit/>
          </a:bodyPr>
          <a:lstStyle/>
          <a:p>
            <a:pPr algn="l"/>
            <a:r>
              <a:rPr lang="nb-NO" b="1" dirty="0">
                <a:solidFill>
                  <a:srgbClr val="138DA5"/>
                </a:solidFill>
              </a:rPr>
              <a:t>Hva er </a:t>
            </a:r>
            <a:r>
              <a:rPr lang="nb-NO" b="1" dirty="0" err="1">
                <a:solidFill>
                  <a:srgbClr val="138DA5"/>
                </a:solidFill>
              </a:rPr>
              <a:t>fleece</a:t>
            </a:r>
            <a:r>
              <a:rPr lang="nb-NO" b="1" dirty="0">
                <a:solidFill>
                  <a:srgbClr val="138DA5"/>
                </a:solidFill>
              </a:rPr>
              <a:t>? </a:t>
            </a:r>
            <a:endParaRPr lang="nb-NO" dirty="0">
              <a:solidFill>
                <a:srgbClr val="138DA5"/>
              </a:solidFill>
            </a:endParaRPr>
          </a:p>
        </p:txBody>
      </p:sp>
      <p:sp>
        <p:nvSpPr>
          <p:cNvPr id="6" name="TekstSylinder 5"/>
          <p:cNvSpPr txBox="1"/>
          <p:nvPr/>
        </p:nvSpPr>
        <p:spPr>
          <a:xfrm>
            <a:off x="794771" y="2379861"/>
            <a:ext cx="3961979" cy="5539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b-NO" sz="3000" dirty="0" err="1">
                <a:solidFill>
                  <a:srgbClr val="138DA5"/>
                </a:solidFill>
              </a:rPr>
              <a:t>Fleece</a:t>
            </a:r>
            <a:r>
              <a:rPr lang="nb-NO" sz="3000" dirty="0">
                <a:solidFill>
                  <a:srgbClr val="138DA5"/>
                </a:solidFill>
              </a:rPr>
              <a:t> er laget av plast </a:t>
            </a:r>
            <a:endParaRPr lang="en-GB" sz="3000" dirty="0">
              <a:solidFill>
                <a:srgbClr val="138DA5"/>
              </a:solidFill>
            </a:endParaRPr>
          </a:p>
        </p:txBody>
      </p:sp>
      <p:sp>
        <p:nvSpPr>
          <p:cNvPr id="7" name="Nedoverbuet pil 6"/>
          <p:cNvSpPr/>
          <p:nvPr/>
        </p:nvSpPr>
        <p:spPr>
          <a:xfrm>
            <a:off x="3159564" y="3839803"/>
            <a:ext cx="1567641" cy="586346"/>
          </a:xfrm>
          <a:prstGeom prst="curvedDown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Nedoverbuet pil 7"/>
          <p:cNvSpPr/>
          <p:nvPr/>
        </p:nvSpPr>
        <p:spPr>
          <a:xfrm rot="7716880">
            <a:off x="4033621" y="5025021"/>
            <a:ext cx="1261040" cy="565409"/>
          </a:xfrm>
          <a:prstGeom prst="curvedDown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Nedoverbuet pil 8"/>
          <p:cNvSpPr/>
          <p:nvPr/>
        </p:nvSpPr>
        <p:spPr>
          <a:xfrm rot="13999404">
            <a:off x="2442502" y="4986295"/>
            <a:ext cx="1342033" cy="546661"/>
          </a:xfrm>
          <a:prstGeom prst="curvedDown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TekstSylinder 9"/>
          <p:cNvSpPr txBox="1"/>
          <p:nvPr/>
        </p:nvSpPr>
        <p:spPr>
          <a:xfrm>
            <a:off x="3091100" y="4572413"/>
            <a:ext cx="1787976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138DA5"/>
                </a:solidFill>
              </a:rPr>
              <a:t>Gjenbruk</a:t>
            </a:r>
            <a:endParaRPr lang="en-GB" sz="3000" dirty="0">
              <a:solidFill>
                <a:srgbClr val="138DA5"/>
              </a:solidFill>
            </a:endParaRPr>
          </a:p>
        </p:txBody>
      </p:sp>
      <p:sp>
        <p:nvSpPr>
          <p:cNvPr id="11" name="Pil høyre 10"/>
          <p:cNvSpPr/>
          <p:nvPr/>
        </p:nvSpPr>
        <p:spPr>
          <a:xfrm>
            <a:off x="5471307" y="4170590"/>
            <a:ext cx="446602" cy="511118"/>
          </a:xfrm>
          <a:prstGeom prst="rightArrow">
            <a:avLst/>
          </a:prstGeom>
          <a:solidFill>
            <a:srgbClr val="138DA5"/>
          </a:solidFill>
          <a:ln>
            <a:solidFill>
              <a:srgbClr val="138D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38DA5"/>
              </a:solidFill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9816" y="3603368"/>
            <a:ext cx="2872125" cy="1909658"/>
          </a:xfrm>
          <a:prstGeom prst="rect">
            <a:avLst/>
          </a:prstGeom>
        </p:spPr>
      </p:pic>
      <p:pic>
        <p:nvPicPr>
          <p:cNvPr id="13" name="Bilde 12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687" b="100000" l="0" r="100000">
                        <a14:foregroundMark x1="37444" y1="19248" x2="53587" y2="17673"/>
                        <a14:foregroundMark x1="32399" y1="54768" x2="60650" y2="39808"/>
                        <a14:foregroundMark x1="39462" y1="70604" x2="41480" y2="61855"/>
                        <a14:foregroundMark x1="78924" y1="38233" x2="94058" y2="45319"/>
                        <a14:foregroundMark x1="98094" y1="80052" x2="96076" y2="753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747" y="2919025"/>
            <a:ext cx="2282219" cy="2924443"/>
          </a:xfrm>
          <a:prstGeom prst="rect">
            <a:avLst/>
          </a:prstGeom>
        </p:spPr>
      </p:pic>
      <p:sp>
        <p:nvSpPr>
          <p:cNvPr id="14" name="Rektangel 13"/>
          <p:cNvSpPr/>
          <p:nvPr/>
        </p:nvSpPr>
        <p:spPr>
          <a:xfrm>
            <a:off x="367845" y="7134962"/>
            <a:ext cx="53984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200" dirty="0" err="1"/>
              <a:t>Foto</a:t>
            </a:r>
            <a:r>
              <a:rPr lang="en-GB" sz="1200" dirty="0"/>
              <a:t>: Morguefile.com</a:t>
            </a:r>
          </a:p>
        </p:txBody>
      </p:sp>
      <p:sp>
        <p:nvSpPr>
          <p:cNvPr id="15" name="Rektangel 14"/>
          <p:cNvSpPr/>
          <p:nvPr/>
        </p:nvSpPr>
        <p:spPr>
          <a:xfrm>
            <a:off x="5917909" y="2349803"/>
            <a:ext cx="43197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b-NO" sz="3000" dirty="0" err="1">
                <a:solidFill>
                  <a:srgbClr val="138DA5"/>
                </a:solidFill>
              </a:rPr>
              <a:t>Fleece</a:t>
            </a:r>
            <a:r>
              <a:rPr lang="nb-NO" sz="3000" dirty="0">
                <a:solidFill>
                  <a:srgbClr val="138DA5"/>
                </a:solidFill>
              </a:rPr>
              <a:t> holder deg varm</a:t>
            </a:r>
          </a:p>
        </p:txBody>
      </p:sp>
    </p:spTree>
    <p:extLst>
      <p:ext uri="{BB962C8B-B14F-4D97-AF65-F5344CB8AC3E}">
        <p14:creationId xmlns:p14="http://schemas.microsoft.com/office/powerpoint/2010/main" val="3915585274"/>
      </p:ext>
    </p:extLst>
  </p:cSld>
  <p:clrMapOvr>
    <a:masterClrMapping/>
  </p:clrMapOvr>
</p:sld>
</file>

<file path=ppt/theme/theme1.xml><?xml version="1.0" encoding="utf-8"?>
<a:theme xmlns:a="http://schemas.openxmlformats.org/drawingml/2006/main" name="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4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5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6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7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8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9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20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21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23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24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0.xml><?xml version="1.0" encoding="utf-8"?>
<a:theme xmlns:a="http://schemas.openxmlformats.org/drawingml/2006/main" name="25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26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27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28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29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30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31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17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18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19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0.xml><?xml version="1.0" encoding="utf-8"?>
<a:theme xmlns:a="http://schemas.openxmlformats.org/drawingml/2006/main" name="20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1.xml><?xml version="1.0" encoding="utf-8"?>
<a:theme xmlns:a="http://schemas.openxmlformats.org/drawingml/2006/main" name="21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2.xml><?xml version="1.0" encoding="utf-8"?>
<a:theme xmlns:a="http://schemas.openxmlformats.org/drawingml/2006/main" name="22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3.xml><?xml version="1.0" encoding="utf-8"?>
<a:theme xmlns:a="http://schemas.openxmlformats.org/drawingml/2006/main" name="23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4.xml><?xml version="1.0" encoding="utf-8"?>
<a:theme xmlns:a="http://schemas.openxmlformats.org/drawingml/2006/main" name="24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5.xml><?xml version="1.0" encoding="utf-8"?>
<a:theme xmlns:a="http://schemas.openxmlformats.org/drawingml/2006/main" name="25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6.xml><?xml version="1.0" encoding="utf-8"?>
<a:theme xmlns:a="http://schemas.openxmlformats.org/drawingml/2006/main" name="33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7.xml><?xml version="1.0" encoding="utf-8"?>
<a:theme xmlns:a="http://schemas.openxmlformats.org/drawingml/2006/main" name="34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8.xml><?xml version="1.0" encoding="utf-8"?>
<a:theme xmlns:a="http://schemas.openxmlformats.org/drawingml/2006/main" name="35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9.xml><?xml version="1.0" encoding="utf-8"?>
<a:theme xmlns:a="http://schemas.openxmlformats.org/drawingml/2006/main" name="38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0.xml><?xml version="1.0" encoding="utf-8"?>
<a:theme xmlns:a="http://schemas.openxmlformats.org/drawingml/2006/main" name="39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1.xml><?xml version="1.0" encoding="utf-8"?>
<a:theme xmlns:a="http://schemas.openxmlformats.org/drawingml/2006/main" name="41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2.xml><?xml version="1.0" encoding="utf-8"?>
<a:theme xmlns:a="http://schemas.openxmlformats.org/drawingml/2006/main" name="42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3.xml><?xml version="1.0" encoding="utf-8"?>
<a:theme xmlns:a="http://schemas.openxmlformats.org/drawingml/2006/main" name="43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4.xml><?xml version="1.0" encoding="utf-8"?>
<a:theme xmlns:a="http://schemas.openxmlformats.org/drawingml/2006/main" name="44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5.xml><?xml version="1.0" encoding="utf-8"?>
<a:theme xmlns:a="http://schemas.openxmlformats.org/drawingml/2006/main" name="45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6.xml><?xml version="1.0" encoding="utf-8"?>
<a:theme xmlns:a="http://schemas.openxmlformats.org/drawingml/2006/main" name="46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7.xml><?xml version="1.0" encoding="utf-8"?>
<a:theme xmlns:a="http://schemas.openxmlformats.org/drawingml/2006/main" name="47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8.xml><?xml version="1.0" encoding="utf-8"?>
<a:theme xmlns:a="http://schemas.openxmlformats.org/drawingml/2006/main" name="48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9.xml><?xml version="1.0" encoding="utf-8"?>
<a:theme xmlns:a="http://schemas.openxmlformats.org/drawingml/2006/main" name="49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0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0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1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2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3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PP_MatogHelse</Template>
  <TotalTime>11955</TotalTime>
  <Words>880</Words>
  <Application>Microsoft Office PowerPoint</Application>
  <PresentationFormat>Egendefinert</PresentationFormat>
  <Paragraphs>182</Paragraphs>
  <Slides>10</Slides>
  <Notes>10</Notes>
  <HiddenSlides>0</HiddenSlides>
  <MMClips>0</MMClips>
  <ScaleCrop>false</ScaleCrop>
  <HeadingPairs>
    <vt:vector size="8" baseType="variant">
      <vt:variant>
        <vt:lpstr>Brukte skrifter</vt:lpstr>
      </vt:variant>
      <vt:variant>
        <vt:i4>2</vt:i4>
      </vt:variant>
      <vt:variant>
        <vt:lpstr>Tema</vt:lpstr>
      </vt:variant>
      <vt:variant>
        <vt:i4>49</vt:i4>
      </vt:variant>
      <vt:variant>
        <vt:lpstr>Lysbildetitler</vt:lpstr>
      </vt:variant>
      <vt:variant>
        <vt:i4>10</vt:i4>
      </vt:variant>
      <vt:variant>
        <vt:lpstr>Tilpassede fremvisninger</vt:lpstr>
      </vt:variant>
      <vt:variant>
        <vt:i4>1</vt:i4>
      </vt:variant>
    </vt:vector>
  </HeadingPairs>
  <TitlesOfParts>
    <vt:vector size="62" baseType="lpstr">
      <vt:lpstr>Arial</vt:lpstr>
      <vt:lpstr>Calibri</vt:lpstr>
      <vt:lpstr>PP_MatogHelse</vt:lpstr>
      <vt:lpstr>Office-tema</vt:lpstr>
      <vt:lpstr>1_Blåstripet</vt:lpstr>
      <vt:lpstr>1_PP_MatogHelse</vt:lpstr>
      <vt:lpstr>10_PP_MatogHelse</vt:lpstr>
      <vt:lpstr>5_Blåstripet</vt:lpstr>
      <vt:lpstr>11_PP_MatogHelse</vt:lpstr>
      <vt:lpstr>12_PP_MatogHelse</vt:lpstr>
      <vt:lpstr>13_PP_MatogHelse</vt:lpstr>
      <vt:lpstr>14_PP_MatogHelse</vt:lpstr>
      <vt:lpstr>15_PP_MatogHelse</vt:lpstr>
      <vt:lpstr>16_PP_MatogHelse</vt:lpstr>
      <vt:lpstr>17_PP_MatogHelse</vt:lpstr>
      <vt:lpstr>18_PP_MatogHelse</vt:lpstr>
      <vt:lpstr>19_PP_MatogHelse</vt:lpstr>
      <vt:lpstr>20_PP_MatogHelse</vt:lpstr>
      <vt:lpstr>21_PP_MatogHelse</vt:lpstr>
      <vt:lpstr>23_PP_MatogHelse</vt:lpstr>
      <vt:lpstr>24_PP_MatogHelse</vt:lpstr>
      <vt:lpstr>25_PP_MatogHelse</vt:lpstr>
      <vt:lpstr>26_PP_MatogHelse</vt:lpstr>
      <vt:lpstr>27_PP_MatogHelse</vt:lpstr>
      <vt:lpstr>28_PP_MatogHelse</vt:lpstr>
      <vt:lpstr>29_PP_MatogHelse</vt:lpstr>
      <vt:lpstr>30_PP_MatogHelse</vt:lpstr>
      <vt:lpstr>31_PP_MatogHelse</vt:lpstr>
      <vt:lpstr>17_Blåstripet</vt:lpstr>
      <vt:lpstr>18_Blåstripet</vt:lpstr>
      <vt:lpstr>19_Blåstripet</vt:lpstr>
      <vt:lpstr>20_Blåstripet</vt:lpstr>
      <vt:lpstr>21_Blåstripet</vt:lpstr>
      <vt:lpstr>22_Blåstripet</vt:lpstr>
      <vt:lpstr>23_Blåstripet</vt:lpstr>
      <vt:lpstr>24_Blåstripet</vt:lpstr>
      <vt:lpstr>25_Blåstripet</vt:lpstr>
      <vt:lpstr>33_PP_MatogHelse</vt:lpstr>
      <vt:lpstr>34_PP_MatogHelse</vt:lpstr>
      <vt:lpstr>35_PP_MatogHelse</vt:lpstr>
      <vt:lpstr>38_PP_MatogHelse</vt:lpstr>
      <vt:lpstr>39_PP_MatogHelse</vt:lpstr>
      <vt:lpstr>41_PP_MatogHelse</vt:lpstr>
      <vt:lpstr>42_PP_MatogHelse</vt:lpstr>
      <vt:lpstr>43_PP_MatogHelse</vt:lpstr>
      <vt:lpstr>44_PP_MatogHelse</vt:lpstr>
      <vt:lpstr>45_PP_MatogHelse</vt:lpstr>
      <vt:lpstr>46_PP_MatogHelse</vt:lpstr>
      <vt:lpstr>47_PP_MatogHelse</vt:lpstr>
      <vt:lpstr>48_PP_MatogHelse</vt:lpstr>
      <vt:lpstr>49_PP_MatogHelse</vt:lpstr>
      <vt:lpstr>PowerPoint-presentasjon</vt:lpstr>
      <vt:lpstr>Hvordan skal du kle deg når det er kaldt?</vt:lpstr>
      <vt:lpstr>Hvordan skal du kle deg når det er kaldt?</vt:lpstr>
      <vt:lpstr>Hva er ull? (wool)</vt:lpstr>
      <vt:lpstr>Hvorfor skal du vaske ulltøy på 30° C ?</vt:lpstr>
      <vt:lpstr>Hvordan er ull annerledes fra bomull? (cotton)</vt:lpstr>
      <vt:lpstr>Hva er mikrofiber? </vt:lpstr>
      <vt:lpstr>Hvordan skal du kle deg når det er kaldt?</vt:lpstr>
      <vt:lpstr>Hva er fleece? </vt:lpstr>
      <vt:lpstr>Hvordan skal du kle deg når det er kaldt?</vt:lpstr>
      <vt:lpstr>Tilpasset fremvisning 1</vt:lpstr>
    </vt:vector>
  </TitlesOfParts>
  <Company>Oslo kommune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Velkommen</dc:title>
  <dc:creator>Aud Marit Eriksen</dc:creator>
  <cp:lastModifiedBy>Ida Helene Moksnes Barbala</cp:lastModifiedBy>
  <cp:revision>767</cp:revision>
  <cp:lastPrinted>2017-12-27T12:37:29Z</cp:lastPrinted>
  <dcterms:created xsi:type="dcterms:W3CDTF">2015-10-07T13:32:32Z</dcterms:created>
  <dcterms:modified xsi:type="dcterms:W3CDTF">2018-05-23T04:09:34Z</dcterms:modified>
</cp:coreProperties>
</file>